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notesSlides/notesSlide33.xml" ContentType="application/vnd.openxmlformats-officedocument.presentationml.notesSlide+xml"/>
  <Override PartName="/ppt/tags/tag4.xml" ContentType="application/vnd.openxmlformats-officedocument.presentationml.tags+xml"/>
  <Override PartName="/ppt/notesSlides/notesSlide34.xml" ContentType="application/vnd.openxmlformats-officedocument.presentationml.notesSlide+xml"/>
  <Override PartName="/ppt/tags/tag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6.xml" ContentType="application/vnd.openxmlformats-officedocument.presentationml.tags+xml"/>
  <Override PartName="/ppt/notesSlides/notesSlide37.xml" ContentType="application/vnd.openxmlformats-officedocument.presentationml.notesSlide+xml"/>
  <Override PartName="/ppt/tags/tag7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1888" r:id="rId2"/>
    <p:sldId id="1889" r:id="rId3"/>
    <p:sldId id="348" r:id="rId4"/>
    <p:sldId id="1908" r:id="rId5"/>
    <p:sldId id="1961" r:id="rId6"/>
    <p:sldId id="1962" r:id="rId7"/>
    <p:sldId id="475" r:id="rId8"/>
    <p:sldId id="403" r:id="rId9"/>
    <p:sldId id="476" r:id="rId10"/>
    <p:sldId id="1980" r:id="rId11"/>
    <p:sldId id="1958" r:id="rId12"/>
    <p:sldId id="1568" r:id="rId13"/>
    <p:sldId id="1582" r:id="rId14"/>
    <p:sldId id="1570" r:id="rId15"/>
    <p:sldId id="1584" r:id="rId16"/>
    <p:sldId id="731" r:id="rId17"/>
    <p:sldId id="1890" r:id="rId18"/>
    <p:sldId id="1905" r:id="rId19"/>
    <p:sldId id="1979" r:id="rId20"/>
    <p:sldId id="1572" r:id="rId21"/>
    <p:sldId id="1583" r:id="rId22"/>
    <p:sldId id="1585" r:id="rId23"/>
    <p:sldId id="1586" r:id="rId24"/>
    <p:sldId id="1587" r:id="rId25"/>
    <p:sldId id="1588" r:id="rId26"/>
    <p:sldId id="1589" r:id="rId27"/>
    <p:sldId id="930" r:id="rId28"/>
    <p:sldId id="931" r:id="rId29"/>
    <p:sldId id="828" r:id="rId30"/>
    <p:sldId id="693" r:id="rId31"/>
    <p:sldId id="1273" r:id="rId32"/>
    <p:sldId id="1295" r:id="rId33"/>
    <p:sldId id="1959" r:id="rId34"/>
    <p:sldId id="1344" r:id="rId35"/>
    <p:sldId id="1345" r:id="rId36"/>
    <p:sldId id="1346" r:id="rId37"/>
    <p:sldId id="1365" r:id="rId38"/>
    <p:sldId id="1978" r:id="rId39"/>
    <p:sldId id="1953" r:id="rId40"/>
    <p:sldId id="1917" r:id="rId41"/>
    <p:sldId id="1955" r:id="rId42"/>
    <p:sldId id="1918" r:id="rId43"/>
    <p:sldId id="1956" r:id="rId44"/>
    <p:sldId id="1916" r:id="rId45"/>
    <p:sldId id="1915" r:id="rId46"/>
    <p:sldId id="1922" r:id="rId47"/>
    <p:sldId id="1938" r:id="rId48"/>
    <p:sldId id="1939" r:id="rId49"/>
    <p:sldId id="1940" r:id="rId50"/>
    <p:sldId id="1941" r:id="rId51"/>
    <p:sldId id="1942" r:id="rId52"/>
    <p:sldId id="1943" r:id="rId53"/>
    <p:sldId id="1945" r:id="rId54"/>
    <p:sldId id="1964" r:id="rId55"/>
    <p:sldId id="1976" r:id="rId56"/>
    <p:sldId id="1975" r:id="rId57"/>
    <p:sldId id="1977" r:id="rId58"/>
    <p:sldId id="1974" r:id="rId59"/>
    <p:sldId id="1963" r:id="rId60"/>
    <p:sldId id="976" r:id="rId61"/>
  </p:sldIdLst>
  <p:sldSz cx="14630400" cy="8229600"/>
  <p:notesSz cx="6858000" cy="9144000"/>
  <p:defaultTextStyle>
    <a:defPPr>
      <a:defRPr lang="es-E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8F0ECD-EF4B-5C48-A5CF-99B307BEA962}">
          <p14:sldIdLst>
            <p14:sldId id="1888"/>
            <p14:sldId id="1889"/>
            <p14:sldId id="348"/>
            <p14:sldId id="1908"/>
            <p14:sldId id="1961"/>
            <p14:sldId id="1962"/>
            <p14:sldId id="475"/>
            <p14:sldId id="403"/>
            <p14:sldId id="476"/>
            <p14:sldId id="1980"/>
            <p14:sldId id="1958"/>
            <p14:sldId id="1568"/>
            <p14:sldId id="1582"/>
            <p14:sldId id="1570"/>
            <p14:sldId id="1584"/>
            <p14:sldId id="731"/>
            <p14:sldId id="1890"/>
            <p14:sldId id="1905"/>
            <p14:sldId id="1979"/>
            <p14:sldId id="1572"/>
            <p14:sldId id="1583"/>
            <p14:sldId id="1585"/>
            <p14:sldId id="1586"/>
            <p14:sldId id="1587"/>
            <p14:sldId id="1588"/>
            <p14:sldId id="1589"/>
            <p14:sldId id="930"/>
            <p14:sldId id="931"/>
            <p14:sldId id="828"/>
            <p14:sldId id="693"/>
            <p14:sldId id="1273"/>
            <p14:sldId id="1295"/>
            <p14:sldId id="1959"/>
            <p14:sldId id="1344"/>
            <p14:sldId id="1345"/>
            <p14:sldId id="1346"/>
            <p14:sldId id="1365"/>
            <p14:sldId id="1978"/>
            <p14:sldId id="1953"/>
            <p14:sldId id="1917"/>
            <p14:sldId id="1955"/>
            <p14:sldId id="1918"/>
            <p14:sldId id="1956"/>
            <p14:sldId id="1916"/>
            <p14:sldId id="1915"/>
            <p14:sldId id="1922"/>
            <p14:sldId id="1938"/>
            <p14:sldId id="1939"/>
            <p14:sldId id="1940"/>
            <p14:sldId id="1941"/>
            <p14:sldId id="1942"/>
            <p14:sldId id="1943"/>
            <p14:sldId id="1945"/>
            <p14:sldId id="1964"/>
            <p14:sldId id="1976"/>
            <p14:sldId id="1975"/>
            <p14:sldId id="1977"/>
            <p14:sldId id="1974"/>
            <p14:sldId id="1963"/>
            <p14:sldId id="9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yanz" initials="MOU" lastIdx="1" clrIdx="0">
    <p:extLst>
      <p:ext uri="{19B8F6BF-5375-455C-9EA6-DF929625EA0E}">
        <p15:presenceInfo xmlns:p15="http://schemas.microsoft.com/office/powerpoint/2012/main" userId="junyan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1F1F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8" autoAdjust="0"/>
    <p:restoredTop sz="82134" autoAdjust="0"/>
  </p:normalViewPr>
  <p:slideViewPr>
    <p:cSldViewPr>
      <p:cViewPr varScale="1">
        <p:scale>
          <a:sx n="102" d="100"/>
          <a:sy n="102" d="100"/>
        </p:scale>
        <p:origin x="192" y="1160"/>
      </p:cViewPr>
      <p:guideLst>
        <p:guide orient="horz" pos="1620"/>
        <p:guide pos="2880"/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2T01:43:02.00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D750C-FA67-49B5-91AC-D57DF3776E99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7EA6F-131B-4C94-A96A-6B4A185B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03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EF0CC-3B63-44DF-AB92-2EEECBE7991A}" type="datetimeFigureOut">
              <a:rPr lang="es-ES" smtClean="0"/>
              <a:t>10/3/21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FEA5E-F7F5-4500-A602-A04F11FD5847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745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2653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Shape 34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4" name="Shape 3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06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018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1713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Shape 34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6" name="Shape 34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280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Shape 3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7" name="Shape 3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871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318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7446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524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8747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679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3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2195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4217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022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4525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9019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2252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7659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99DB-58C0-E947-94F2-CF2B486023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29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3653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399DB-58C0-E947-94F2-CF2B486023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6416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9195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74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52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63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1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81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26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3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9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0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7">
            <a:extLst>
              <a:ext uri="{FF2B5EF4-FFF2-40B4-BE49-F238E27FC236}">
                <a16:creationId xmlns:a16="http://schemas.microsoft.com/office/drawing/2014/main" id="{16D509A8-C10D-4047-B838-A6539F79BA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8DC7170-028C-824D-A710-C60996ECE265}" type="slidenum">
              <a:rPr lang="en-US" altLang="en-US">
                <a:solidFill>
                  <a:srgbClr val="000000"/>
                </a:solidFill>
              </a:rPr>
              <a:pPr/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93571" name="Rectangle 2">
            <a:extLst>
              <a:ext uri="{FF2B5EF4-FFF2-40B4-BE49-F238E27FC236}">
                <a16:creationId xmlns:a16="http://schemas.microsoft.com/office/drawing/2014/main" id="{EF3DBA8B-A399-FB43-86A7-6E90340981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3572" name="Rectangle 3">
            <a:extLst>
              <a:ext uri="{FF2B5EF4-FFF2-40B4-BE49-F238E27FC236}">
                <a16:creationId xmlns:a16="http://schemas.microsoft.com/office/drawing/2014/main" id="{9C5E5594-0D14-9041-BD56-B8861AF9FE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88798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71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9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44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6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63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07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EF4A-906D-48A6-BF05-A6EFBFDD7F8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65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38724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01698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1180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1">
            <a:extLst>
              <a:ext uri="{FF2B5EF4-FFF2-40B4-BE49-F238E27FC236}">
                <a16:creationId xmlns:a16="http://schemas.microsoft.com/office/drawing/2014/main" id="{4E2B88A9-F636-7C44-ACBB-C6B68047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0579" name="Rectangle 2">
            <a:extLst>
              <a:ext uri="{FF2B5EF4-FFF2-40B4-BE49-F238E27FC236}">
                <a16:creationId xmlns:a16="http://schemas.microsoft.com/office/drawing/2014/main" id="{6989DFE2-B30B-554A-B364-3DA4DECA3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9688" eaLnBrk="1" hangingPunct="1">
              <a:defRPr/>
            </a:pPr>
            <a:endParaRPr lang="en-US" altLang="en-US" sz="2200" dirty="0">
              <a:solidFill>
                <a:srgbClr val="000000"/>
              </a:solidFill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197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117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209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8728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7828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988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Shape 34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4" name="Shape 3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78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632472" y="375047"/>
            <a:ext cx="9365456" cy="1821656"/>
          </a:xfrm>
          <a:prstGeom prst="rect">
            <a:avLst/>
          </a:prstGeom>
        </p:spPr>
        <p:txBody>
          <a:bodyPr lIns="71437" tIns="71437" rIns="71437" bIns="71437"/>
          <a:lstStyle>
            <a:lvl1pPr defTabSz="492919">
              <a:defRPr sz="672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2632472" y="2196703"/>
            <a:ext cx="9365456" cy="5304235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70417" indent="-370417" defTabSz="492919">
              <a:spcBef>
                <a:spcPts val="3540"/>
              </a:spcBef>
              <a:buSzPct val="75000"/>
              <a:defRPr sz="3000">
                <a:latin typeface="+mn-lt"/>
                <a:ea typeface="+mn-ea"/>
                <a:cs typeface="+mn-cs"/>
                <a:sym typeface="Helvetica Light"/>
              </a:defRPr>
            </a:lvl1pPr>
            <a:lvl2pPr marL="637117" indent="-370417" defTabSz="492919">
              <a:spcBef>
                <a:spcPts val="3540"/>
              </a:spcBef>
              <a:buSzPct val="75000"/>
              <a:buChar char="•"/>
              <a:defRPr sz="3000">
                <a:latin typeface="+mn-lt"/>
                <a:ea typeface="+mn-ea"/>
                <a:cs typeface="+mn-cs"/>
                <a:sym typeface="Helvetica Light"/>
              </a:defRPr>
            </a:lvl2pPr>
            <a:lvl3pPr marL="903817" indent="-370417" defTabSz="492919">
              <a:spcBef>
                <a:spcPts val="3540"/>
              </a:spcBef>
              <a:buSzPct val="75000"/>
              <a:defRPr sz="3000">
                <a:latin typeface="+mn-lt"/>
                <a:ea typeface="+mn-ea"/>
                <a:cs typeface="+mn-cs"/>
                <a:sym typeface="Helvetica Light"/>
              </a:defRPr>
            </a:lvl3pPr>
            <a:lvl4pPr marL="1170517" indent="-370417" defTabSz="492919">
              <a:spcBef>
                <a:spcPts val="3540"/>
              </a:spcBef>
              <a:buSzPct val="75000"/>
              <a:buChar char="•"/>
              <a:defRPr sz="3000">
                <a:latin typeface="+mn-lt"/>
                <a:ea typeface="+mn-ea"/>
                <a:cs typeface="+mn-cs"/>
                <a:sym typeface="Helvetica Light"/>
              </a:defRPr>
            </a:lvl4pPr>
            <a:lvl5pPr marL="1437217" indent="-370417" defTabSz="492919">
              <a:spcBef>
                <a:spcPts val="3540"/>
              </a:spcBef>
              <a:buSzPct val="75000"/>
              <a:buChar char="•"/>
              <a:defRPr sz="30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7161489" y="7806332"/>
            <a:ext cx="296708" cy="30670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492919">
              <a:defRPr sz="144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362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2632472" y="225028"/>
            <a:ext cx="9365456" cy="95549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369687">
              <a:defRPr sz="333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55567" y="7806332"/>
            <a:ext cx="508552" cy="355445"/>
          </a:xfrm>
          <a:prstGeom prst="rect">
            <a:avLst/>
          </a:prstGeom>
        </p:spPr>
        <p:txBody>
          <a:bodyPr lIns="71437" tIns="71437" rIns="71437" bIns="71437"/>
          <a:lstStyle>
            <a:lvl1pPr defTabSz="369687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3199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sldNum="0" hdr="0" ftr="0" dt="0"/>
  <p:txStyles>
    <p:titleStyle>
      <a:lvl1pPr algn="ctr" defTabSz="146304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210.pn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1.png"/><Relationship Id="rId5" Type="http://schemas.openxmlformats.org/officeDocument/2006/relationships/image" Target="../media/image400.png"/><Relationship Id="rId10" Type="http://schemas.openxmlformats.org/officeDocument/2006/relationships/image" Target="../media/image546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48.png"/><Relationship Id="rId3" Type="http://schemas.openxmlformats.org/officeDocument/2006/relationships/image" Target="../media/image43.jpeg"/><Relationship Id="rId7" Type="http://schemas.openxmlformats.org/officeDocument/2006/relationships/image" Target="../media/image3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40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45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0.png"/><Relationship Id="rId13" Type="http://schemas.openxmlformats.org/officeDocument/2006/relationships/image" Target="../media/image65.png"/><Relationship Id="rId3" Type="http://schemas.openxmlformats.org/officeDocument/2006/relationships/image" Target="../media/image43.jpeg"/><Relationship Id="rId7" Type="http://schemas.openxmlformats.org/officeDocument/2006/relationships/image" Target="../media/image6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40.png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62.png"/><Relationship Id="rId14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4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67.png"/><Relationship Id="rId4" Type="http://schemas.openxmlformats.org/officeDocument/2006/relationships/image" Target="../media/image50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41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0.png"/><Relationship Id="rId4" Type="http://schemas.openxmlformats.org/officeDocument/2006/relationships/image" Target="../media/image2600.png"/><Relationship Id="rId9" Type="http://schemas.openxmlformats.org/officeDocument/2006/relationships/image" Target="../media/image2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0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73.emf"/><Relationship Id="rId5" Type="http://schemas.microsoft.com/office/2007/relationships/hdphoto" Target="../media/hdphoto2.wdp"/><Relationship Id="rId10" Type="http://schemas.openxmlformats.org/officeDocument/2006/relationships/image" Target="../media/image211.png"/><Relationship Id="rId4" Type="http://schemas.openxmlformats.org/officeDocument/2006/relationships/image" Target="../media/image72.jpeg"/><Relationship Id="rId9" Type="http://schemas.openxmlformats.org/officeDocument/2006/relationships/image" Target="../media/image21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image" Target="../media/image490.png"/><Relationship Id="rId8" Type="http://schemas.openxmlformats.org/officeDocument/2006/relationships/image" Target="../media/image212.png"/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8.xml"/><Relationship Id="rId16" Type="http://schemas.microsoft.com/office/2007/relationships/hdphoto" Target="../media/hdphoto3.wdp"/><Relationship Id="rId20" Type="http://schemas.openxmlformats.org/officeDocument/2006/relationships/image" Target="../media/image73.emf"/><Relationship Id="rId1" Type="http://schemas.openxmlformats.org/officeDocument/2006/relationships/slideLayout" Target="../slideLayouts/slideLayout12.xml"/><Relationship Id="rId15" Type="http://schemas.openxmlformats.org/officeDocument/2006/relationships/image" Target="../media/image72.jpeg"/><Relationship Id="rId19" Type="http://schemas.openxmlformats.org/officeDocument/2006/relationships/image" Target="../media/image500.png"/><Relationship Id="rId4" Type="http://schemas.openxmlformats.org/officeDocument/2006/relationships/image" Target="../media/image298.png"/><Relationship Id="rId14" Type="http://schemas.openxmlformats.org/officeDocument/2006/relationships/image" Target="../media/image40.png"/><Relationship Id="rId9" Type="http://schemas.openxmlformats.org/officeDocument/2006/relationships/image" Target="../media/image21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image" Target="../media/image490.png"/><Relationship Id="rId8" Type="http://schemas.openxmlformats.org/officeDocument/2006/relationships/image" Target="../media/image212.png"/><Relationship Id="rId3" Type="http://schemas.openxmlformats.org/officeDocument/2006/relationships/image" Target="../media/image74.jpg"/><Relationship Id="rId21" Type="http://schemas.openxmlformats.org/officeDocument/2006/relationships/image" Target="../media/image73.emf"/><Relationship Id="rId2" Type="http://schemas.openxmlformats.org/officeDocument/2006/relationships/notesSlide" Target="../notesSlides/notesSlide19.xml"/><Relationship Id="rId16" Type="http://schemas.microsoft.com/office/2007/relationships/hdphoto" Target="../media/hdphoto4.wdp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210.png"/><Relationship Id="rId15" Type="http://schemas.openxmlformats.org/officeDocument/2006/relationships/image" Target="../media/image72.jpeg"/><Relationship Id="rId19" Type="http://schemas.openxmlformats.org/officeDocument/2006/relationships/image" Target="../media/image500.png"/><Relationship Id="rId14" Type="http://schemas.openxmlformats.org/officeDocument/2006/relationships/image" Target="../media/image40.png"/><Relationship Id="rId9" Type="http://schemas.openxmlformats.org/officeDocument/2006/relationships/image" Target="../media/image2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40.png"/><Relationship Id="rId7" Type="http://schemas.openxmlformats.org/officeDocument/2006/relationships/image" Target="../media/image38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10" Type="http://schemas.openxmlformats.org/officeDocument/2006/relationships/image" Target="../media/image73.emf"/><Relationship Id="rId4" Type="http://schemas.openxmlformats.org/officeDocument/2006/relationships/image" Target="../media/image41.png"/><Relationship Id="rId9" Type="http://schemas.openxmlformats.org/officeDocument/2006/relationships/image" Target="../media/image2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73.emf"/><Relationship Id="rId4" Type="http://schemas.openxmlformats.org/officeDocument/2006/relationships/image" Target="../media/image75.png"/><Relationship Id="rId9" Type="http://schemas.openxmlformats.org/officeDocument/2006/relationships/image" Target="../media/image2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75.png"/><Relationship Id="rId7" Type="http://schemas.openxmlformats.org/officeDocument/2006/relationships/image" Target="../media/image213.png"/><Relationship Id="rId12" Type="http://schemas.openxmlformats.org/officeDocument/2006/relationships/image" Target="../media/image7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41.png"/><Relationship Id="rId10" Type="http://schemas.openxmlformats.org/officeDocument/2006/relationships/image" Target="../media/image217.png"/><Relationship Id="rId4" Type="http://schemas.openxmlformats.org/officeDocument/2006/relationships/image" Target="../media/image40.png"/><Relationship Id="rId9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271.png"/><Relationship Id="rId12" Type="http://schemas.openxmlformats.org/officeDocument/2006/relationships/image" Target="../media/image2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10.png"/><Relationship Id="rId11" Type="http://schemas.openxmlformats.org/officeDocument/2006/relationships/image" Target="../media/image257.png"/><Relationship Id="rId5" Type="http://schemas.openxmlformats.org/officeDocument/2006/relationships/image" Target="../media/image40.png"/><Relationship Id="rId10" Type="http://schemas.openxmlformats.org/officeDocument/2006/relationships/image" Target="../media/image217.png"/><Relationship Id="rId4" Type="http://schemas.openxmlformats.org/officeDocument/2006/relationships/image" Target="../media/image80.png"/><Relationship Id="rId9" Type="http://schemas.openxmlformats.org/officeDocument/2006/relationships/image" Target="../media/image212.png"/><Relationship Id="rId1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9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1.tiff"/><Relationship Id="rId3" Type="http://schemas.openxmlformats.org/officeDocument/2006/relationships/image" Target="../media/image97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6" Type="http://schemas.openxmlformats.org/officeDocument/2006/relationships/image" Target="NUL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15" Type="http://schemas.openxmlformats.org/officeDocument/2006/relationships/image" Target="../media/image99.png"/><Relationship Id="rId10" Type="http://schemas.openxmlformats.org/officeDocument/2006/relationships/image" Target="NULL"/><Relationship Id="rId19" Type="http://schemas.openxmlformats.org/officeDocument/2006/relationships/image" Target="../media/image102.png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NUL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notesSlide" Target="../notesSlides/notesSlide33.xml"/><Relationship Id="rId7" Type="http://schemas.microsoft.com/office/2007/relationships/hdphoto" Target="../media/hdphoto6.wdp"/><Relationship Id="rId12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09.png"/><Relationship Id="rId9" Type="http://schemas.openxmlformats.org/officeDocument/2006/relationships/image" Target="../media/image112.png"/><Relationship Id="rId14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460.png"/><Relationship Id="rId5" Type="http://schemas.openxmlformats.org/officeDocument/2006/relationships/image" Target="../media/image45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4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gif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gif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gif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3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3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2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tiff"/><Relationship Id="rId11" Type="http://schemas.openxmlformats.org/officeDocument/2006/relationships/image" Target="../media/image9.tiff"/><Relationship Id="rId5" Type="http://schemas.openxmlformats.org/officeDocument/2006/relationships/image" Target="../media/image136.tiff"/><Relationship Id="rId10" Type="http://schemas.openxmlformats.org/officeDocument/2006/relationships/image" Target="../media/image141.tiff"/><Relationship Id="rId4" Type="http://schemas.openxmlformats.org/officeDocument/2006/relationships/image" Target="../media/image4.png"/><Relationship Id="rId9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-image-synthesis.github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14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26" Type="http://schemas.openxmlformats.org/officeDocument/2006/relationships/image" Target="../media/image36.png"/><Relationship Id="rId3" Type="http://schemas.openxmlformats.org/officeDocument/2006/relationships/image" Target="../media/image13.jpeg"/><Relationship Id="rId21" Type="http://schemas.openxmlformats.org/officeDocument/2006/relationships/image" Target="../media/image31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5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jpeg"/><Relationship Id="rId20" Type="http://schemas.openxmlformats.org/officeDocument/2006/relationships/image" Target="../media/image30.jpe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jpeg"/><Relationship Id="rId5" Type="http://schemas.openxmlformats.org/officeDocument/2006/relationships/image" Target="../media/image15.jpeg"/><Relationship Id="rId15" Type="http://schemas.openxmlformats.org/officeDocument/2006/relationships/image" Target="../media/image25.png"/><Relationship Id="rId23" Type="http://schemas.openxmlformats.org/officeDocument/2006/relationships/image" Target="../media/image33.jpe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jpeg"/><Relationship Id="rId27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0" y="6347048"/>
            <a:ext cx="14630400" cy="23042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>
            <a:lvl1pPr marL="489833" indent="-489833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4000" dirty="0">
                <a:latin typeface="+mj-lt"/>
                <a:ea typeface="+mj-ea"/>
                <a:cs typeface="+mj-cs"/>
              </a:rPr>
              <a:t>Jun-Yan Zhu</a:t>
            </a:r>
            <a:br>
              <a:rPr lang="en-US" sz="3200" dirty="0">
                <a:latin typeface="+mj-lt"/>
                <a:ea typeface="+mj-ea"/>
                <a:cs typeface="+mj-cs"/>
              </a:rPr>
            </a:br>
            <a:r>
              <a:rPr lang="en-US" altLang="zh-CN" sz="3200" dirty="0">
                <a:latin typeface="Calibri" charset="0"/>
                <a:cs typeface="Calibri" charset="0"/>
              </a:rPr>
              <a:t>16-726, Spring 2021 </a:t>
            </a:r>
            <a:endParaRPr lang="en-US" sz="3200" dirty="0">
              <a:latin typeface="Calibri" charset="0"/>
              <a:cs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57E94-1299-CC48-9A60-BA46EFD5C31D}"/>
              </a:ext>
            </a:extLst>
          </p:cNvPr>
          <p:cNvSpPr txBox="1"/>
          <p:nvPr/>
        </p:nvSpPr>
        <p:spPr>
          <a:xfrm>
            <a:off x="-566928" y="2011680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5B1D85-B036-1845-8795-CAC51CAC15ED}"/>
              </a:ext>
            </a:extLst>
          </p:cNvPr>
          <p:cNvSpPr txBox="1">
            <a:spLocks/>
          </p:cNvSpPr>
          <p:nvPr/>
        </p:nvSpPr>
        <p:spPr>
          <a:xfrm>
            <a:off x="0" y="4982480"/>
            <a:ext cx="14627133" cy="1796616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8800"/>
              </a:lnSpc>
            </a:pPr>
            <a:r>
              <a:rPr lang="en-US" altLang="zh-CN" sz="5800" dirty="0"/>
              <a:t>Conditional GANs, Image-to-Image Translation</a:t>
            </a:r>
          </a:p>
        </p:txBody>
      </p:sp>
      <p:pic>
        <p:nvPicPr>
          <p:cNvPr id="10" name="pasted-image.png">
            <a:extLst>
              <a:ext uri="{FF2B5EF4-FFF2-40B4-BE49-F238E27FC236}">
                <a16:creationId xmlns:a16="http://schemas.microsoft.com/office/drawing/2014/main" id="{27E5D68A-8178-2F44-8DEF-63F5A1BF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46" y="1732834"/>
            <a:ext cx="7383109" cy="339007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E4CED-A80B-8048-B472-CB0F584669C3}"/>
              </a:ext>
            </a:extLst>
          </p:cNvPr>
          <p:cNvSpPr txBox="1"/>
          <p:nvPr/>
        </p:nvSpPr>
        <p:spPr>
          <a:xfrm>
            <a:off x="7934366" y="7829490"/>
            <a:ext cx="6696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©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affinelayer.com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pixsrv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/, pix2pix [Isola et al., 2016]</a:t>
            </a:r>
          </a:p>
        </p:txBody>
      </p:sp>
    </p:spTree>
    <p:extLst>
      <p:ext uri="{BB962C8B-B14F-4D97-AF65-F5344CB8AC3E}">
        <p14:creationId xmlns:p14="http://schemas.microsoft.com/office/powerpoint/2010/main" val="242837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3" name="Rectangle 2">
            <a:extLst>
              <a:ext uri="{FF2B5EF4-FFF2-40B4-BE49-F238E27FC236}">
                <a16:creationId xmlns:a16="http://schemas.microsoft.com/office/drawing/2014/main" id="{98B2F380-9376-8049-BF5B-C8FBAAFACD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30622" tIns="65311" rIns="158496" bIns="65311" rtlCol="0" anchor="ctr">
            <a:normAutofit/>
          </a:bodyPr>
          <a:lstStyle/>
          <a:p>
            <a:pPr eaLnBrk="1" hangingPunct="1"/>
            <a:r>
              <a:rPr lang="en-US" altLang="en-US" dirty="0"/>
              <a:t>Semantic Photo Synthesis</a:t>
            </a:r>
          </a:p>
        </p:txBody>
      </p:sp>
      <p:sp>
        <p:nvSpPr>
          <p:cNvPr id="491524" name="Rectangle 3">
            <a:extLst>
              <a:ext uri="{FF2B5EF4-FFF2-40B4-BE49-F238E27FC236}">
                <a16:creationId xmlns:a16="http://schemas.microsoft.com/office/drawing/2014/main" id="{267B4758-0350-C24A-BFB2-7C19918DE388}"/>
              </a:ext>
            </a:extLst>
          </p:cNvPr>
          <p:cNvSpPr>
            <a:spLocks/>
          </p:cNvSpPr>
          <p:nvPr/>
        </p:nvSpPr>
        <p:spPr bwMode="auto">
          <a:xfrm>
            <a:off x="1830706" y="7452360"/>
            <a:ext cx="1095756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67" bIns="0"/>
          <a:lstStyle>
            <a:lvl1pPr marL="396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160">
                <a:solidFill>
                  <a:srgbClr val="000000"/>
                </a:solidFill>
                <a:ea typeface="Myriad Pro"/>
                <a:cs typeface="Myriad Pro"/>
              </a:rPr>
              <a:t>M. Johnson, G. Brostow, J. Shotton, O. A. c, and R. Cipolla, “Semantic Photo Synthesis,” Computer Graphics Forum Journal (Eurographics 2006), vol. 25, no. 3, 2006.</a:t>
            </a:r>
          </a:p>
        </p:txBody>
      </p:sp>
      <p:grpSp>
        <p:nvGrpSpPr>
          <p:cNvPr id="491525" name="Group 6">
            <a:extLst>
              <a:ext uri="{FF2B5EF4-FFF2-40B4-BE49-F238E27FC236}">
                <a16:creationId xmlns:a16="http://schemas.microsoft.com/office/drawing/2014/main" id="{A02F0B5C-73EF-0F44-91BB-6792AE55D289}"/>
              </a:ext>
            </a:extLst>
          </p:cNvPr>
          <p:cNvGrpSpPr>
            <a:grpSpLocks/>
          </p:cNvGrpSpPr>
          <p:nvPr/>
        </p:nvGrpSpPr>
        <p:grpSpPr bwMode="auto">
          <a:xfrm>
            <a:off x="2442210" y="3709034"/>
            <a:ext cx="2179320" cy="1386840"/>
            <a:chOff x="0" y="0"/>
            <a:chExt cx="1144" cy="728"/>
          </a:xfrm>
        </p:grpSpPr>
        <p:sp>
          <p:nvSpPr>
            <p:cNvPr id="491544" name="AutoShape 4">
              <a:extLst>
                <a:ext uri="{FF2B5EF4-FFF2-40B4-BE49-F238E27FC236}">
                  <a16:creationId xmlns:a16="http://schemas.microsoft.com/office/drawing/2014/main" id="{8C5542F5-B37A-8E4F-B529-5B1890862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44" cy="728"/>
            </a:xfrm>
            <a:prstGeom prst="roundRect">
              <a:avLst>
                <a:gd name="adj" fmla="val 16694"/>
              </a:avLst>
            </a:prstGeom>
            <a:solidFill>
              <a:schemeClr val="accent1"/>
            </a:solidFill>
            <a:ln w="38100">
              <a:solidFill>
                <a:srgbClr val="17365D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en-US" sz="2160">
                <a:solidFill>
                  <a:srgbClr val="000000"/>
                </a:solidFill>
              </a:endParaRPr>
            </a:p>
          </p:txBody>
        </p:sp>
        <p:sp>
          <p:nvSpPr>
            <p:cNvPr id="491545" name="Rectangle 5">
              <a:extLst>
                <a:ext uri="{FF2B5EF4-FFF2-40B4-BE49-F238E27FC236}">
                  <a16:creationId xmlns:a16="http://schemas.microsoft.com/office/drawing/2014/main" id="{1D1FCA2F-23F8-7A4F-A3AD-1455464C2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12"/>
              <a:ext cx="1045" cy="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94488" bIns="45720" anchor="ctr"/>
            <a:lstStyle>
              <a:lvl1pPr marL="1588"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880">
                  <a:solidFill>
                    <a:srgbClr val="000000"/>
                  </a:solidFill>
                  <a:ea typeface="Myriad Pro"/>
                  <a:cs typeface="Myriad Pro"/>
                </a:rPr>
                <a:t>Image description</a:t>
              </a:r>
            </a:p>
          </p:txBody>
        </p:sp>
      </p:grpSp>
      <p:grpSp>
        <p:nvGrpSpPr>
          <p:cNvPr id="491526" name="Group 9">
            <a:extLst>
              <a:ext uri="{FF2B5EF4-FFF2-40B4-BE49-F238E27FC236}">
                <a16:creationId xmlns:a16="http://schemas.microsoft.com/office/drawing/2014/main" id="{1ED47627-376D-EF47-9E86-651BD1C2363A}"/>
              </a:ext>
            </a:extLst>
          </p:cNvPr>
          <p:cNvGrpSpPr>
            <a:grpSpLocks/>
          </p:cNvGrpSpPr>
          <p:nvPr/>
        </p:nvGrpSpPr>
        <p:grpSpPr bwMode="auto">
          <a:xfrm>
            <a:off x="5575936" y="3381374"/>
            <a:ext cx="2369820" cy="1226820"/>
            <a:chOff x="0" y="0"/>
            <a:chExt cx="1244" cy="643"/>
          </a:xfrm>
        </p:grpSpPr>
        <p:sp>
          <p:nvSpPr>
            <p:cNvPr id="491542" name="AutoShape 7">
              <a:extLst>
                <a:ext uri="{FF2B5EF4-FFF2-40B4-BE49-F238E27FC236}">
                  <a16:creationId xmlns:a16="http://schemas.microsoft.com/office/drawing/2014/main" id="{3C784D8C-2A2C-604B-89EF-5055BCC4B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44" cy="64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38100">
              <a:solidFill>
                <a:srgbClr val="17365D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en-US" sz="2160">
                <a:solidFill>
                  <a:srgbClr val="000000"/>
                </a:solidFill>
              </a:endParaRPr>
            </a:p>
          </p:txBody>
        </p:sp>
        <p:sp>
          <p:nvSpPr>
            <p:cNvPr id="491543" name="Rectangle 8">
              <a:extLst>
                <a:ext uri="{FF2B5EF4-FFF2-40B4-BE49-F238E27FC236}">
                  <a16:creationId xmlns:a16="http://schemas.microsoft.com/office/drawing/2014/main" id="{36950233-13C4-924D-8AFD-F1882CFC4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" y="201"/>
              <a:ext cx="118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94488" bIns="45720" anchor="ctr"/>
            <a:lstStyle>
              <a:lvl1pPr marL="1588"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880">
                  <a:solidFill>
                    <a:srgbClr val="000000"/>
                  </a:solidFill>
                  <a:ea typeface="Myriad Pro"/>
                  <a:cs typeface="Myriad Pro"/>
                </a:rPr>
                <a:t>Images</a:t>
              </a:r>
            </a:p>
          </p:txBody>
        </p:sp>
      </p:grpSp>
      <p:grpSp>
        <p:nvGrpSpPr>
          <p:cNvPr id="491527" name="Group 12">
            <a:extLst>
              <a:ext uri="{FF2B5EF4-FFF2-40B4-BE49-F238E27FC236}">
                <a16:creationId xmlns:a16="http://schemas.microsoft.com/office/drawing/2014/main" id="{C886902A-3464-FB40-895F-590AD2737B4B}"/>
              </a:ext>
            </a:extLst>
          </p:cNvPr>
          <p:cNvGrpSpPr>
            <a:grpSpLocks/>
          </p:cNvGrpSpPr>
          <p:nvPr/>
        </p:nvGrpSpPr>
        <p:grpSpPr bwMode="auto">
          <a:xfrm>
            <a:off x="5560696" y="4846320"/>
            <a:ext cx="2377440" cy="1219200"/>
            <a:chOff x="0" y="0"/>
            <a:chExt cx="1248" cy="640"/>
          </a:xfrm>
        </p:grpSpPr>
        <p:sp>
          <p:nvSpPr>
            <p:cNvPr id="491540" name="AutoShape 10">
              <a:extLst>
                <a:ext uri="{FF2B5EF4-FFF2-40B4-BE49-F238E27FC236}">
                  <a16:creationId xmlns:a16="http://schemas.microsoft.com/office/drawing/2014/main" id="{EC23180E-C88A-A041-96E6-F6EE8DC6E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48" cy="640"/>
            </a:xfrm>
            <a:prstGeom prst="roundRect">
              <a:avLst>
                <a:gd name="adj" fmla="val 16755"/>
              </a:avLst>
            </a:prstGeom>
            <a:solidFill>
              <a:schemeClr val="accent1"/>
            </a:solidFill>
            <a:ln w="38100">
              <a:solidFill>
                <a:srgbClr val="17365D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en-US" sz="2160">
                <a:solidFill>
                  <a:srgbClr val="000000"/>
                </a:solidFill>
              </a:endParaRPr>
            </a:p>
          </p:txBody>
        </p:sp>
        <p:sp>
          <p:nvSpPr>
            <p:cNvPr id="491541" name="Rectangle 11">
              <a:extLst>
                <a:ext uri="{FF2B5EF4-FFF2-40B4-BE49-F238E27FC236}">
                  <a16:creationId xmlns:a16="http://schemas.microsoft.com/office/drawing/2014/main" id="{4F25CD18-4AEA-9B4E-A099-99417A228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" y="85"/>
              <a:ext cx="1181" cy="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94488" bIns="45720" anchor="ctr"/>
            <a:lstStyle>
              <a:lvl1pPr marL="1588"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880">
                  <a:solidFill>
                    <a:srgbClr val="000000"/>
                  </a:solidFill>
                  <a:ea typeface="Myriad Pro"/>
                  <a:cs typeface="Myriad Pro"/>
                </a:rPr>
                <a:t>Associated Info</a:t>
              </a:r>
            </a:p>
          </p:txBody>
        </p:sp>
      </p:grpSp>
      <p:sp>
        <p:nvSpPr>
          <p:cNvPr id="491528" name="AutoShape 13">
            <a:extLst>
              <a:ext uri="{FF2B5EF4-FFF2-40B4-BE49-F238E27FC236}">
                <a16:creationId xmlns:a16="http://schemas.microsoft.com/office/drawing/2014/main" id="{65E251AA-7AF3-A84E-B662-9B328E72D0F8}"/>
              </a:ext>
            </a:extLst>
          </p:cNvPr>
          <p:cNvSpPr>
            <a:spLocks/>
          </p:cNvSpPr>
          <p:nvPr/>
        </p:nvSpPr>
        <p:spPr bwMode="auto">
          <a:xfrm>
            <a:off x="5356860" y="2238374"/>
            <a:ext cx="2767966" cy="4086226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US" altLang="en-US" sz="2160">
              <a:solidFill>
                <a:srgbClr val="000000"/>
              </a:solidFill>
            </a:endParaRPr>
          </a:p>
        </p:txBody>
      </p:sp>
      <p:sp>
        <p:nvSpPr>
          <p:cNvPr id="491529" name="Rectangle 14">
            <a:extLst>
              <a:ext uri="{FF2B5EF4-FFF2-40B4-BE49-F238E27FC236}">
                <a16:creationId xmlns:a16="http://schemas.microsoft.com/office/drawing/2014/main" id="{2E7C300C-0126-C641-A67B-85AFC81725D6}"/>
              </a:ext>
            </a:extLst>
          </p:cNvPr>
          <p:cNvSpPr>
            <a:spLocks/>
          </p:cNvSpPr>
          <p:nvPr/>
        </p:nvSpPr>
        <p:spPr bwMode="auto">
          <a:xfrm>
            <a:off x="5427266" y="2564130"/>
            <a:ext cx="236045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5720" tIns="45720" rIns="94488" bIns="45720">
            <a:spAutoFit/>
          </a:bodyPr>
          <a:lstStyle>
            <a:lvl1pPr marL="15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880" dirty="0">
                <a:ea typeface="Myriad Pro"/>
                <a:cs typeface="Myriad Pro"/>
              </a:rPr>
              <a:t>Huge Dataset</a:t>
            </a:r>
          </a:p>
        </p:txBody>
      </p:sp>
      <p:grpSp>
        <p:nvGrpSpPr>
          <p:cNvPr id="491530" name="Group 17">
            <a:extLst>
              <a:ext uri="{FF2B5EF4-FFF2-40B4-BE49-F238E27FC236}">
                <a16:creationId xmlns:a16="http://schemas.microsoft.com/office/drawing/2014/main" id="{089AD663-4F0B-D048-90B1-589221982B69}"/>
              </a:ext>
            </a:extLst>
          </p:cNvPr>
          <p:cNvGrpSpPr>
            <a:grpSpLocks/>
          </p:cNvGrpSpPr>
          <p:nvPr/>
        </p:nvGrpSpPr>
        <p:grpSpPr bwMode="auto">
          <a:xfrm>
            <a:off x="9755506" y="3432810"/>
            <a:ext cx="2651760" cy="1859280"/>
            <a:chOff x="0" y="0"/>
            <a:chExt cx="1392" cy="976"/>
          </a:xfrm>
        </p:grpSpPr>
        <p:sp>
          <p:nvSpPr>
            <p:cNvPr id="491538" name="AutoShape 15">
              <a:extLst>
                <a:ext uri="{FF2B5EF4-FFF2-40B4-BE49-F238E27FC236}">
                  <a16:creationId xmlns:a16="http://schemas.microsoft.com/office/drawing/2014/main" id="{1EA76328-EB12-874A-8785-FAAEFDA50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92" cy="976"/>
            </a:xfrm>
            <a:prstGeom prst="roundRect">
              <a:avLst>
                <a:gd name="adj" fmla="val 18315"/>
              </a:avLst>
            </a:prstGeom>
            <a:solidFill>
              <a:schemeClr val="accent1"/>
            </a:solidFill>
            <a:ln w="38100">
              <a:solidFill>
                <a:srgbClr val="17365D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en-US" sz="2160">
                <a:solidFill>
                  <a:srgbClr val="000000"/>
                </a:solidFill>
              </a:endParaRPr>
            </a:p>
          </p:txBody>
        </p:sp>
        <p:sp>
          <p:nvSpPr>
            <p:cNvPr id="491539" name="Rectangle 16">
              <a:extLst>
                <a:ext uri="{FF2B5EF4-FFF2-40B4-BE49-F238E27FC236}">
                  <a16:creationId xmlns:a16="http://schemas.microsoft.com/office/drawing/2014/main" id="{E28882C7-CA27-DF42-801E-70FEA42F2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" y="62"/>
              <a:ext cx="1271" cy="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94488" bIns="45720" anchor="ctr"/>
            <a:lstStyle>
              <a:lvl1pPr marL="1588"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880">
                  <a:solidFill>
                    <a:srgbClr val="000000"/>
                  </a:solidFill>
                  <a:ea typeface="Myriad Pro"/>
                  <a:cs typeface="Myriad Pro"/>
                </a:rPr>
                <a:t>Image Content from Similar Images</a:t>
              </a:r>
            </a:p>
          </p:txBody>
        </p:sp>
      </p:grpSp>
      <p:sp>
        <p:nvSpPr>
          <p:cNvPr id="491531" name="AutoShape 18">
            <a:extLst>
              <a:ext uri="{FF2B5EF4-FFF2-40B4-BE49-F238E27FC236}">
                <a16:creationId xmlns:a16="http://schemas.microsoft.com/office/drawing/2014/main" id="{218E72F3-DEDB-BF4D-A518-BE980BB3F788}"/>
              </a:ext>
            </a:extLst>
          </p:cNvPr>
          <p:cNvSpPr>
            <a:spLocks/>
          </p:cNvSpPr>
          <p:nvPr/>
        </p:nvSpPr>
        <p:spPr bwMode="auto">
          <a:xfrm>
            <a:off x="4768216" y="4192904"/>
            <a:ext cx="360044" cy="421006"/>
          </a:xfrm>
          <a:custGeom>
            <a:avLst/>
            <a:gdLst>
              <a:gd name="T0" fmla="*/ 0 w 21600"/>
              <a:gd name="T1" fmla="*/ 33582018 h 21600"/>
              <a:gd name="T2" fmla="*/ 19683288 w 21600"/>
              <a:gd name="T3" fmla="*/ 33582018 h 21600"/>
              <a:gd name="T4" fmla="*/ 19683288 w 21600"/>
              <a:gd name="T5" fmla="*/ 0 h 21600"/>
              <a:gd name="T6" fmla="*/ 38208503 w 21600"/>
              <a:gd name="T7" fmla="*/ 0 h 21600"/>
              <a:gd name="T8" fmla="*/ 38208503 w 21600"/>
              <a:gd name="T9" fmla="*/ 33582018 h 21600"/>
              <a:gd name="T10" fmla="*/ 57891792 w 21600"/>
              <a:gd name="T11" fmla="*/ 33582018 h 21600"/>
              <a:gd name="T12" fmla="*/ 57891792 w 21600"/>
              <a:gd name="T13" fmla="*/ 58975640 h 21600"/>
              <a:gd name="T14" fmla="*/ 38208503 w 21600"/>
              <a:gd name="T15" fmla="*/ 58975640 h 21600"/>
              <a:gd name="T16" fmla="*/ 38208503 w 21600"/>
              <a:gd name="T17" fmla="*/ 92557659 h 21600"/>
              <a:gd name="T18" fmla="*/ 19683288 w 21600"/>
              <a:gd name="T19" fmla="*/ 92557659 h 21600"/>
              <a:gd name="T20" fmla="*/ 19683288 w 21600"/>
              <a:gd name="T21" fmla="*/ 58975640 h 21600"/>
              <a:gd name="T22" fmla="*/ 0 w 21600"/>
              <a:gd name="T23" fmla="*/ 58975640 h 21600"/>
              <a:gd name="T24" fmla="*/ 0 w 21600"/>
              <a:gd name="T25" fmla="*/ 33582018 h 21600"/>
              <a:gd name="T26" fmla="*/ 0 w 21600"/>
              <a:gd name="T27" fmla="*/ 33582018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600"/>
              <a:gd name="T43" fmla="*/ 0 h 21600"/>
              <a:gd name="T44" fmla="*/ 21600 w 21600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600" h="21600">
                <a:moveTo>
                  <a:pt x="0" y="7837"/>
                </a:moveTo>
                <a:lnTo>
                  <a:pt x="7344" y="7837"/>
                </a:lnTo>
                <a:lnTo>
                  <a:pt x="7344" y="0"/>
                </a:lnTo>
                <a:lnTo>
                  <a:pt x="14256" y="0"/>
                </a:lnTo>
                <a:lnTo>
                  <a:pt x="14256" y="7837"/>
                </a:lnTo>
                <a:lnTo>
                  <a:pt x="21600" y="7837"/>
                </a:lnTo>
                <a:lnTo>
                  <a:pt x="21600" y="13763"/>
                </a:lnTo>
                <a:lnTo>
                  <a:pt x="14256" y="13763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3763"/>
                </a:lnTo>
                <a:lnTo>
                  <a:pt x="0" y="13763"/>
                </a:lnTo>
                <a:lnTo>
                  <a:pt x="0" y="7837"/>
                </a:lnTo>
                <a:close/>
                <a:moveTo>
                  <a:pt x="0" y="7837"/>
                </a:moveTo>
              </a:path>
            </a:pathLst>
          </a:custGeom>
          <a:solidFill>
            <a:srgbClr val="4F81BD"/>
          </a:solidFill>
          <a:ln w="25400" cap="flat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120"/>
          </a:p>
        </p:txBody>
      </p:sp>
      <p:sp>
        <p:nvSpPr>
          <p:cNvPr id="491532" name="AutoShape 19">
            <a:extLst>
              <a:ext uri="{FF2B5EF4-FFF2-40B4-BE49-F238E27FC236}">
                <a16:creationId xmlns:a16="http://schemas.microsoft.com/office/drawing/2014/main" id="{1C6B9875-4E22-DF45-B5B4-7F7C145EFB08}"/>
              </a:ext>
            </a:extLst>
          </p:cNvPr>
          <p:cNvSpPr>
            <a:spLocks/>
          </p:cNvSpPr>
          <p:nvPr/>
        </p:nvSpPr>
        <p:spPr bwMode="auto">
          <a:xfrm>
            <a:off x="8216266" y="4198620"/>
            <a:ext cx="1390650" cy="335280"/>
          </a:xfrm>
          <a:prstGeom prst="rightArrow">
            <a:avLst>
              <a:gd name="adj1" fmla="val 50000"/>
              <a:gd name="adj2" fmla="val 49965"/>
            </a:avLst>
          </a:prstGeom>
          <a:solidFill>
            <a:srgbClr val="4F81BD"/>
          </a:solidFill>
          <a:ln w="25400">
            <a:solidFill>
              <a:srgbClr val="395E89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US" altLang="en-US" sz="2160">
              <a:solidFill>
                <a:srgbClr val="000000"/>
              </a:solidFill>
            </a:endParaRPr>
          </a:p>
        </p:txBody>
      </p:sp>
      <p:sp>
        <p:nvSpPr>
          <p:cNvPr id="491533" name="Rectangle 20">
            <a:extLst>
              <a:ext uri="{FF2B5EF4-FFF2-40B4-BE49-F238E27FC236}">
                <a16:creationId xmlns:a16="http://schemas.microsoft.com/office/drawing/2014/main" id="{8156CF8F-8452-A94A-9909-CB76F71AABE6}"/>
              </a:ext>
            </a:extLst>
          </p:cNvPr>
          <p:cNvSpPr>
            <a:spLocks/>
          </p:cNvSpPr>
          <p:nvPr/>
        </p:nvSpPr>
        <p:spPr bwMode="auto">
          <a:xfrm>
            <a:off x="8190379" y="3356609"/>
            <a:ext cx="14138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5720" tIns="45720" rIns="94488" bIns="45720">
            <a:spAutoFit/>
          </a:bodyPr>
          <a:lstStyle>
            <a:lvl1pPr marL="15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400" dirty="0">
                <a:latin typeface="Myriad Pro Bold"/>
                <a:ea typeface="Myriad Pro Bold"/>
                <a:cs typeface="Myriad Pro Bold"/>
                <a:sym typeface="Myriad Pro Bold"/>
              </a:rPr>
              <a:t>image</a:t>
            </a:r>
            <a:endParaRPr lang="en-US" altLang="en-US" sz="2160" dirty="0">
              <a:latin typeface="Myriad Pro Bold"/>
              <a:ea typeface="Myriad Pro Bold"/>
              <a:cs typeface="Myriad Pro Bold"/>
              <a:sym typeface="Myriad Pro Bold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en-US" sz="2400" dirty="0">
                <a:latin typeface="Myriad Pro Bold"/>
                <a:ea typeface="Myriad Pro Bold"/>
                <a:cs typeface="Myriad Pro Bold"/>
                <a:sym typeface="Myriad Pro Bold"/>
              </a:rPr>
              <a:t>matching</a:t>
            </a:r>
          </a:p>
        </p:txBody>
      </p:sp>
      <p:grpSp>
        <p:nvGrpSpPr>
          <p:cNvPr id="491534" name="Group 24">
            <a:extLst>
              <a:ext uri="{FF2B5EF4-FFF2-40B4-BE49-F238E27FC236}">
                <a16:creationId xmlns:a16="http://schemas.microsoft.com/office/drawing/2014/main" id="{1F7EAF68-641F-9149-BD01-7BA000BF3D3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107056" y="5532120"/>
            <a:ext cx="7970520" cy="1554480"/>
            <a:chOff x="0" y="0"/>
            <a:chExt cx="4184" cy="816"/>
          </a:xfrm>
        </p:grpSpPr>
        <p:sp>
          <p:nvSpPr>
            <p:cNvPr id="491535" name="AutoShape 21">
              <a:extLst>
                <a:ext uri="{FF2B5EF4-FFF2-40B4-BE49-F238E27FC236}">
                  <a16:creationId xmlns:a16="http://schemas.microsoft.com/office/drawing/2014/main" id="{428F6BD9-890E-6242-A02F-6B475B83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184" cy="816"/>
            </a:xfrm>
            <a:custGeom>
              <a:avLst/>
              <a:gdLst>
                <a:gd name="T0" fmla="*/ 151 w 21600"/>
                <a:gd name="T1" fmla="*/ 0 h 21065"/>
                <a:gd name="T2" fmla="*/ 157 w 21600"/>
                <a:gd name="T3" fmla="*/ 0 h 21065"/>
                <a:gd name="T4" fmla="*/ 153 w 21600"/>
                <a:gd name="T5" fmla="*/ 0 h 21065"/>
                <a:gd name="T6" fmla="*/ 78 w 21600"/>
                <a:gd name="T7" fmla="*/ 1 h 21065"/>
                <a:gd name="T8" fmla="*/ 145 w 21600"/>
                <a:gd name="T9" fmla="*/ 0 h 21065"/>
                <a:gd name="T10" fmla="*/ 140 w 21600"/>
                <a:gd name="T11" fmla="*/ 0 h 21065"/>
                <a:gd name="T12" fmla="*/ 151 w 21600"/>
                <a:gd name="T13" fmla="*/ 0 h 21065"/>
                <a:gd name="T14" fmla="*/ 73 w 21600"/>
                <a:gd name="T15" fmla="*/ 1 h 21065"/>
                <a:gd name="T16" fmla="*/ 0 w 21600"/>
                <a:gd name="T17" fmla="*/ 0 h 21065"/>
                <a:gd name="T18" fmla="*/ 8 w 21600"/>
                <a:gd name="T19" fmla="*/ 0 h 21065"/>
                <a:gd name="T20" fmla="*/ 82 w 21600"/>
                <a:gd name="T21" fmla="*/ 1 h 21065"/>
                <a:gd name="T22" fmla="*/ 73 w 21600"/>
                <a:gd name="T23" fmla="*/ 1 h 21065"/>
                <a:gd name="T24" fmla="*/ 73 w 21600"/>
                <a:gd name="T25" fmla="*/ 1 h 210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600"/>
                <a:gd name="T40" fmla="*/ 0 h 21065"/>
                <a:gd name="T41" fmla="*/ 21600 w 21600"/>
                <a:gd name="T42" fmla="*/ 21065 h 2106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065">
                  <a:moveTo>
                    <a:pt x="20777" y="0"/>
                  </a:moveTo>
                  <a:lnTo>
                    <a:pt x="21600" y="5266"/>
                  </a:lnTo>
                  <a:lnTo>
                    <a:pt x="21028" y="5266"/>
                  </a:lnTo>
                  <a:cubicBezTo>
                    <a:pt x="19823" y="14999"/>
                    <a:pt x="15487" y="21600"/>
                    <a:pt x="10674" y="21031"/>
                  </a:cubicBezTo>
                  <a:cubicBezTo>
                    <a:pt x="15062" y="20512"/>
                    <a:pt x="18785" y="14138"/>
                    <a:pt x="19884" y="5266"/>
                  </a:cubicBezTo>
                  <a:lnTo>
                    <a:pt x="19312" y="5266"/>
                  </a:lnTo>
                  <a:lnTo>
                    <a:pt x="20777" y="0"/>
                  </a:lnTo>
                  <a:close/>
                  <a:moveTo>
                    <a:pt x="10102" y="21065"/>
                  </a:moveTo>
                  <a:cubicBezTo>
                    <a:pt x="4523" y="21065"/>
                    <a:pt x="0" y="11634"/>
                    <a:pt x="0" y="0"/>
                  </a:cubicBezTo>
                  <a:lnTo>
                    <a:pt x="1144" y="0"/>
                  </a:lnTo>
                  <a:cubicBezTo>
                    <a:pt x="1144" y="11634"/>
                    <a:pt x="5667" y="21065"/>
                    <a:pt x="11246" y="21065"/>
                  </a:cubicBezTo>
                  <a:lnTo>
                    <a:pt x="10102" y="21065"/>
                  </a:lnTo>
                  <a:close/>
                  <a:moveTo>
                    <a:pt x="10102" y="21065"/>
                  </a:moveTo>
                </a:path>
              </a:pathLst>
            </a:cu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120"/>
            </a:p>
          </p:txBody>
        </p:sp>
        <p:sp>
          <p:nvSpPr>
            <p:cNvPr id="491536" name="AutoShape 22">
              <a:extLst>
                <a:ext uri="{FF2B5EF4-FFF2-40B4-BE49-F238E27FC236}">
                  <a16:creationId xmlns:a16="http://schemas.microsoft.com/office/drawing/2014/main" id="{E5DF9C5D-0265-6D42-8100-885185392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178" cy="815"/>
            </a:xfrm>
            <a:custGeom>
              <a:avLst/>
              <a:gdLst>
                <a:gd name="T0" fmla="*/ 20 w 21600"/>
                <a:gd name="T1" fmla="*/ 1 h 21600"/>
                <a:gd name="T2" fmla="*/ 0 w 21600"/>
                <a:gd name="T3" fmla="*/ 0 h 21600"/>
                <a:gd name="T4" fmla="*/ 2 w 21600"/>
                <a:gd name="T5" fmla="*/ 0 h 21600"/>
                <a:gd name="T6" fmla="*/ 22 w 21600"/>
                <a:gd name="T7" fmla="*/ 1 h 21600"/>
                <a:gd name="T8" fmla="*/ 20 w 21600"/>
                <a:gd name="T9" fmla="*/ 1 h 21600"/>
                <a:gd name="T10" fmla="*/ 20 w 21600"/>
                <a:gd name="T11" fmla="*/ 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9402" y="21600"/>
                  </a:moveTo>
                  <a:cubicBezTo>
                    <a:pt x="8687" y="21600"/>
                    <a:pt x="0" y="11929"/>
                    <a:pt x="0" y="0"/>
                  </a:cubicBezTo>
                  <a:lnTo>
                    <a:pt x="2198" y="0"/>
                  </a:lnTo>
                  <a:cubicBezTo>
                    <a:pt x="2198" y="11929"/>
                    <a:pt x="10884" y="21600"/>
                    <a:pt x="21600" y="21600"/>
                  </a:cubicBezTo>
                  <a:lnTo>
                    <a:pt x="19402" y="21600"/>
                  </a:lnTo>
                  <a:close/>
                  <a:moveTo>
                    <a:pt x="19402" y="21600"/>
                  </a:moveTo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120"/>
            </a:p>
          </p:txBody>
        </p:sp>
        <p:sp>
          <p:nvSpPr>
            <p:cNvPr id="491537" name="AutoShape 23">
              <a:extLst>
                <a:ext uri="{FF2B5EF4-FFF2-40B4-BE49-F238E27FC236}">
                  <a16:creationId xmlns:a16="http://schemas.microsoft.com/office/drawing/2014/main" id="{44112BA9-ED6B-2344-AB23-83A93EF09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184" cy="815"/>
            </a:xfrm>
            <a:custGeom>
              <a:avLst/>
              <a:gdLst>
                <a:gd name="T0" fmla="*/ 78 w 21600"/>
                <a:gd name="T1" fmla="*/ 1 h 21600"/>
                <a:gd name="T2" fmla="*/ 145 w 21600"/>
                <a:gd name="T3" fmla="*/ 0 h 21600"/>
                <a:gd name="T4" fmla="*/ 140 w 21600"/>
                <a:gd name="T5" fmla="*/ 0 h 21600"/>
                <a:gd name="T6" fmla="*/ 151 w 21600"/>
                <a:gd name="T7" fmla="*/ 0 h 21600"/>
                <a:gd name="T8" fmla="*/ 157 w 21600"/>
                <a:gd name="T9" fmla="*/ 0 h 21600"/>
                <a:gd name="T10" fmla="*/ 153 w 21600"/>
                <a:gd name="T11" fmla="*/ 0 h 21600"/>
                <a:gd name="T12" fmla="*/ 82 w 21600"/>
                <a:gd name="T13" fmla="*/ 1 h 21600"/>
                <a:gd name="T14" fmla="*/ 73 w 21600"/>
                <a:gd name="T15" fmla="*/ 1 h 21600"/>
                <a:gd name="T16" fmla="*/ 0 w 21600"/>
                <a:gd name="T17" fmla="*/ 0 h 21600"/>
                <a:gd name="T18" fmla="*/ 8 w 21600"/>
                <a:gd name="T19" fmla="*/ 0 h 21600"/>
                <a:gd name="T20" fmla="*/ 82 w 21600"/>
                <a:gd name="T21" fmla="*/ 1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600"/>
                <a:gd name="T34" fmla="*/ 0 h 21600"/>
                <a:gd name="T35" fmla="*/ 21600 w 21600"/>
                <a:gd name="T36" fmla="*/ 21600 h 216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600" h="21600">
                  <a:moveTo>
                    <a:pt x="10674" y="21565"/>
                  </a:moveTo>
                  <a:cubicBezTo>
                    <a:pt x="15062" y="21033"/>
                    <a:pt x="18785" y="14498"/>
                    <a:pt x="19884" y="5400"/>
                  </a:cubicBezTo>
                  <a:lnTo>
                    <a:pt x="19312" y="5400"/>
                  </a:lnTo>
                  <a:lnTo>
                    <a:pt x="20777" y="0"/>
                  </a:lnTo>
                  <a:lnTo>
                    <a:pt x="21600" y="5400"/>
                  </a:lnTo>
                  <a:lnTo>
                    <a:pt x="21028" y="5400"/>
                  </a:lnTo>
                  <a:cubicBezTo>
                    <a:pt x="19876" y="14937"/>
                    <a:pt x="15853" y="21600"/>
                    <a:pt x="11246" y="21600"/>
                  </a:cubicBezTo>
                  <a:lnTo>
                    <a:pt x="10102" y="21600"/>
                  </a:lnTo>
                  <a:cubicBezTo>
                    <a:pt x="4523" y="21600"/>
                    <a:pt x="0" y="11929"/>
                    <a:pt x="0" y="0"/>
                  </a:cubicBezTo>
                  <a:lnTo>
                    <a:pt x="1144" y="0"/>
                  </a:lnTo>
                  <a:cubicBezTo>
                    <a:pt x="1144" y="11929"/>
                    <a:pt x="5667" y="21600"/>
                    <a:pt x="11246" y="21600"/>
                  </a:cubicBezTo>
                </a:path>
              </a:pathLst>
            </a:custGeom>
            <a:noFill/>
            <a:ln w="25400" cap="flat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3120"/>
            </a:p>
          </p:txBody>
        </p:sp>
      </p:grpSp>
    </p:spTree>
    <p:extLst>
      <p:ext uri="{BB962C8B-B14F-4D97-AF65-F5344CB8AC3E}">
        <p14:creationId xmlns:p14="http://schemas.microsoft.com/office/powerpoint/2010/main" val="413503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157E94-1299-CC48-9A60-BA46EFD5C31D}"/>
              </a:ext>
            </a:extLst>
          </p:cNvPr>
          <p:cNvSpPr txBox="1"/>
          <p:nvPr/>
        </p:nvSpPr>
        <p:spPr>
          <a:xfrm>
            <a:off x="-566928" y="2011680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5B1D85-B036-1845-8795-CAC51CAC15ED}"/>
              </a:ext>
            </a:extLst>
          </p:cNvPr>
          <p:cNvSpPr txBox="1">
            <a:spLocks/>
          </p:cNvSpPr>
          <p:nvPr/>
        </p:nvSpPr>
        <p:spPr>
          <a:xfrm>
            <a:off x="-1633" y="3216492"/>
            <a:ext cx="14627133" cy="1796616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8800"/>
              </a:lnSpc>
            </a:pPr>
            <a:r>
              <a:rPr lang="en-US" altLang="zh-CN" sz="8400" dirty="0"/>
              <a:t>Learning-based</a:t>
            </a:r>
            <a:r>
              <a:rPr lang="zh-CN" altLang="en-US" sz="8400" dirty="0"/>
              <a:t> </a:t>
            </a:r>
            <a:r>
              <a:rPr lang="en-US" altLang="zh-CN" sz="8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27850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ight Arrow 64"/>
          <p:cNvSpPr/>
          <p:nvPr/>
        </p:nvSpPr>
        <p:spPr>
          <a:xfrm>
            <a:off x="4101673" y="2515776"/>
            <a:ext cx="786384" cy="8961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9719496" y="2515776"/>
            <a:ext cx="786384" cy="8961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asted-image-filtered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6" y="1738536"/>
            <a:ext cx="2450592" cy="245059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9122" y="4157477"/>
                <a:ext cx="12715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22" y="4157477"/>
                <a:ext cx="1271502" cy="584775"/>
              </a:xfrm>
              <a:prstGeom prst="rect">
                <a:avLst/>
              </a:prstGeom>
              <a:blipFill>
                <a:blip r:embed="rId4"/>
                <a:stretch>
                  <a:fillRect l="-9901" t="-6383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437" y="5036128"/>
                <a:ext cx="602804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What is a good objective </a:t>
                </a:r>
                <a14:m>
                  <m:oMath xmlns:m="http://schemas.openxmlformats.org/officeDocument/2006/math">
                    <m:r>
                      <a:rPr lang="en-US" altLang="zh-CN" sz="3600" i="1" dirty="0">
                        <a:latin typeface="Cambria Math" charset="0"/>
                      </a:rPr>
                      <m:t>ℒ</m:t>
                    </m:r>
                  </m:oMath>
                </a14:m>
                <a:r>
                  <a:rPr lang="en-US" sz="3600" dirty="0"/>
                  <a:t>?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altLang="zh-CN" sz="3200" dirty="0"/>
                  <a:t>What is a good loss?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sz="3200" dirty="0"/>
                  <a:t>How to calculate it efficiently?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altLang="zh-CN" sz="3200" dirty="0"/>
                  <a:t>How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to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collect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data </a:t>
                </a:r>
                <a14:m>
                  <m:oMath xmlns:m="http://schemas.openxmlformats.org/officeDocument/2006/math">
                    <m:r>
                      <a:rPr lang="en-US" altLang="zh-CN" sz="320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3200">
                        <a:latin typeface="Cambria Math" charset="0"/>
                      </a:rPr>
                      <m:t>x</m:t>
                    </m:r>
                    <m:r>
                      <a:rPr lang="en-US" altLang="zh-CN" sz="3200">
                        <a:latin typeface="Cambria Math" charset="0"/>
                      </a:rPr>
                      <m:t>, </m:t>
                    </m:r>
                    <m:r>
                      <a:rPr lang="en-US" altLang="zh-CN" sz="3200" i="1">
                        <a:latin typeface="Cambria Math" charset="0"/>
                      </a:rPr>
                      <m:t>𝑦</m:t>
                    </m:r>
                    <m:r>
                      <a:rPr lang="en-US" altLang="zh-CN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3200" dirty="0"/>
                  <a:t>?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7" y="5036128"/>
                <a:ext cx="6028040" cy="2123658"/>
              </a:xfrm>
              <a:prstGeom prst="rect">
                <a:avLst/>
              </a:prstGeom>
              <a:blipFill>
                <a:blip r:embed="rId5"/>
                <a:stretch>
                  <a:fillRect l="-2941" t="-4167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27193" y="5036128"/>
            <a:ext cx="390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Problem Statement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152681" y="1775112"/>
            <a:ext cx="2295572" cy="2377440"/>
            <a:chOff x="6275046" y="1991136"/>
            <a:chExt cx="2113406" cy="2377440"/>
          </a:xfrm>
        </p:grpSpPr>
        <p:grpSp>
          <p:nvGrpSpPr>
            <p:cNvPr id="34" name="Group 33"/>
            <p:cNvGrpSpPr/>
            <p:nvPr/>
          </p:nvGrpSpPr>
          <p:grpSpPr>
            <a:xfrm>
              <a:off x="6288275" y="1991136"/>
              <a:ext cx="2086951" cy="2377440"/>
              <a:chOff x="6288275" y="2025392"/>
              <a:chExt cx="2086951" cy="2377440"/>
            </a:xfrm>
          </p:grpSpPr>
          <p:sp>
            <p:nvSpPr>
              <p:cNvPr id="45" name="Rectangle 44"/>
              <p:cNvSpPr/>
              <p:nvPr/>
            </p:nvSpPr>
            <p:spPr>
              <a:xfrm flipH="1" flipV="1">
                <a:off x="7834825" y="2025392"/>
                <a:ext cx="540401" cy="237744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flipH="1" flipV="1">
                <a:off x="7061550" y="2025392"/>
                <a:ext cx="540401" cy="237744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 flipH="1" flipV="1">
                <a:off x="6288275" y="2025392"/>
                <a:ext cx="540401" cy="237744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275046" y="2918246"/>
              <a:ext cx="2113406" cy="523220"/>
              <a:chOff x="10002371" y="5646372"/>
              <a:chExt cx="2280185" cy="523220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0179022" y="5646372"/>
                <a:ext cx="1926883" cy="52322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0002371" y="5646372"/>
                    <a:ext cx="228018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800" dirty="0"/>
                      <a:t>Generator</a:t>
                    </a:r>
                    <a14:m>
                      <m:oMath xmlns:m="http://schemas.openxmlformats.org/officeDocument/2006/math">
                        <m:r>
                          <a:rPr lang="zh-CN" altLang="en-US" sz="2800" b="0" i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800" i="1" smtClean="0">
                            <a:latin typeface="Cambria Math" charset="0"/>
                          </a:rPr>
                          <m:t>𝐺</m:t>
                        </m:r>
                      </m:oMath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2371" y="5646372"/>
                    <a:ext cx="2280185" cy="52322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8" name="TextBox 47"/>
          <p:cNvSpPr txBox="1"/>
          <p:nvPr/>
        </p:nvSpPr>
        <p:spPr>
          <a:xfrm>
            <a:off x="5745821" y="4157477"/>
            <a:ext cx="322556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Learnable </a:t>
            </a:r>
            <a:r>
              <a:rPr lang="en-US" altLang="zh-CN"/>
              <a:t>rendering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34626" y="370384"/>
            <a:ext cx="115611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dirty="0"/>
              <a:t>Loss functions for Image Synthesis</a:t>
            </a:r>
            <a:endParaRPr lang="en-US" sz="6400" dirty="0"/>
          </a:p>
        </p:txBody>
      </p:sp>
      <p:pic>
        <p:nvPicPr>
          <p:cNvPr id="51" name="pasted-image-enhanc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123" y="1738536"/>
            <a:ext cx="2454922" cy="245059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1563672" y="4157477"/>
                <a:ext cx="3102452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Image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G</m:t>
                    </m:r>
                    <m:r>
                      <a:rPr lang="en-US" b="0" i="1" dirty="0" smtClean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𝑥</m:t>
                    </m:r>
                    <m:r>
                      <a:rPr lang="en-US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3672" y="4157477"/>
                <a:ext cx="3102452" cy="538609"/>
              </a:xfrm>
              <a:prstGeom prst="rect">
                <a:avLst/>
              </a:prstGeom>
              <a:blipFill rotWithShape="0">
                <a:blip r:embed="rId7"/>
                <a:stretch>
                  <a:fillRect l="-4322" t="-11364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94" y="6449786"/>
            <a:ext cx="5544302" cy="11625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0140145" y="7230865"/>
            <a:ext cx="1660647" cy="988391"/>
            <a:chOff x="10140123" y="6563072"/>
            <a:chExt cx="1659550" cy="988391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0820483" y="6563072"/>
              <a:ext cx="298818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140123" y="7012854"/>
              <a:ext cx="1659550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Input Info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0969892" y="6651204"/>
              <a:ext cx="0" cy="4511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1768910" y="7230865"/>
            <a:ext cx="2451388" cy="988391"/>
            <a:chOff x="11768910" y="6563072"/>
            <a:chExt cx="2451388" cy="98839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768910" y="6563072"/>
              <a:ext cx="298818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1953074" y="7012854"/>
              <a:ext cx="2267224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Output</a:t>
              </a:r>
              <a:r>
                <a:rPr lang="zh-CN" altLang="en-US" dirty="0"/>
                <a:t> </a:t>
              </a:r>
              <a:r>
                <a:rPr lang="en-US" altLang="zh-CN" dirty="0"/>
                <a:t>image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11918319" y="6651204"/>
              <a:ext cx="1168366" cy="45113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8107846" y="7229508"/>
            <a:ext cx="2192672" cy="989748"/>
            <a:chOff x="8107846" y="6561715"/>
            <a:chExt cx="2192672" cy="989748"/>
          </a:xfrm>
        </p:grpSpPr>
        <p:sp>
          <p:nvSpPr>
            <p:cNvPr id="61" name="TextBox 60"/>
            <p:cNvSpPr txBox="1"/>
            <p:nvPr/>
          </p:nvSpPr>
          <p:spPr>
            <a:xfrm>
              <a:off x="8107846" y="7012854"/>
              <a:ext cx="1727076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Generator</a:t>
              </a:r>
              <a:endParaRPr lang="en-US" dirty="0"/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10001700" y="6561715"/>
              <a:ext cx="298818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9024005" y="6651204"/>
              <a:ext cx="1127104" cy="4511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8323312" y="5554960"/>
            <a:ext cx="2175597" cy="1654930"/>
            <a:chOff x="8323312" y="5410944"/>
            <a:chExt cx="2175597" cy="1654930"/>
          </a:xfrm>
        </p:grpSpPr>
        <p:sp>
          <p:nvSpPr>
            <p:cNvPr id="53" name="TextBox 52"/>
            <p:cNvSpPr txBox="1"/>
            <p:nvPr/>
          </p:nvSpPr>
          <p:spPr>
            <a:xfrm>
              <a:off x="8323312" y="5410944"/>
              <a:ext cx="2175597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Loss</a:t>
              </a:r>
              <a:r>
                <a:rPr lang="zh-CN" altLang="en-US" dirty="0"/>
                <a:t> </a:t>
              </a:r>
              <a:r>
                <a:rPr lang="en-US" altLang="zh-CN" dirty="0"/>
                <a:t>function</a:t>
              </a:r>
              <a:endParaRPr lang="en-US" dirty="0"/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9222867" y="7065874"/>
              <a:ext cx="298818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9411110" y="5900160"/>
              <a:ext cx="0" cy="36576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9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085530" y="370384"/>
            <a:ext cx="8459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dirty="0"/>
              <a:t>Designing</a:t>
            </a:r>
            <a:r>
              <a:rPr lang="zh-CN" altLang="en-US" sz="6400" dirty="0"/>
              <a:t> </a:t>
            </a:r>
            <a:r>
              <a:rPr lang="en-US" altLang="zh-CN" sz="6400" dirty="0"/>
              <a:t>Loss</a:t>
            </a:r>
            <a:r>
              <a:rPr lang="zh-CN" altLang="en-US" sz="6400" dirty="0"/>
              <a:t> </a:t>
            </a:r>
            <a:r>
              <a:rPr lang="en-US" altLang="zh-CN" sz="6400" dirty="0"/>
              <a:t>Functions</a:t>
            </a:r>
            <a:endParaRPr lang="en-US" sz="6400" dirty="0"/>
          </a:p>
        </p:txBody>
      </p:sp>
      <p:sp>
        <p:nvSpPr>
          <p:cNvPr id="4" name="TextBox 3"/>
          <p:cNvSpPr txBox="1"/>
          <p:nvPr/>
        </p:nvSpPr>
        <p:spPr>
          <a:xfrm>
            <a:off x="1620787" y="5266928"/>
            <a:ext cx="3534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/>
              <a:t>L2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regression</a:t>
            </a:r>
            <a:endParaRPr lang="en-US" sz="4800" b="1" dirty="0"/>
          </a:p>
        </p:txBody>
      </p:sp>
      <p:pic>
        <p:nvPicPr>
          <p:cNvPr id="42" name="pasted-image-enhanced.png"/>
          <p:cNvPicPr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7092618" y="2026568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1713758" y="1412134"/>
            <a:ext cx="1950721" cy="3046695"/>
            <a:chOff x="1713758" y="1412134"/>
            <a:chExt cx="1950721" cy="3046695"/>
          </a:xfrm>
        </p:grpSpPr>
        <p:pic>
          <p:nvPicPr>
            <p:cNvPr id="40" name="pasted-image-filtered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758" y="2026568"/>
              <a:ext cx="1950721" cy="19476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414844" y="1412134"/>
                  <a:ext cx="54854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4844" y="1412134"/>
                  <a:ext cx="548548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/>
            <p:cNvSpPr txBox="1"/>
            <p:nvPr/>
          </p:nvSpPr>
          <p:spPr>
            <a:xfrm>
              <a:off x="1714712" y="3920220"/>
              <a:ext cx="194881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Input</a:t>
              </a:r>
              <a:endParaRPr lang="en-US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39136" y="1412134"/>
            <a:ext cx="2654637" cy="3031306"/>
            <a:chOff x="6739136" y="1412134"/>
            <a:chExt cx="2654637" cy="303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7422688" y="1412134"/>
                  <a:ext cx="128753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sz="4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4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2688" y="1412134"/>
                  <a:ext cx="1287532" cy="70788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/>
            <p:cNvSpPr txBox="1"/>
            <p:nvPr/>
          </p:nvSpPr>
          <p:spPr>
            <a:xfrm>
              <a:off x="6739136" y="3920220"/>
              <a:ext cx="2654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/>
                <a:t>Predicted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output</a:t>
              </a:r>
              <a:endParaRPr lang="en-US" sz="2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67927" y="2178649"/>
            <a:ext cx="2396624" cy="2117622"/>
            <a:chOff x="3967927" y="2178649"/>
            <a:chExt cx="2396624" cy="2117622"/>
          </a:xfrm>
        </p:grpSpPr>
        <p:sp>
          <p:nvSpPr>
            <p:cNvPr id="44" name="Shape 3585"/>
            <p:cNvSpPr/>
            <p:nvPr/>
          </p:nvSpPr>
          <p:spPr>
            <a:xfrm>
              <a:off x="3967927" y="3000404"/>
              <a:ext cx="2396624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42862" tIns="42862" rIns="42862" bIns="42862" anchor="ctr"/>
            <a:lstStyle/>
            <a:p>
              <a:pPr>
                <a:defRPr sz="3200"/>
              </a:pPr>
              <a:endParaRPr sz="192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4552552" y="2178649"/>
              <a:ext cx="1227374" cy="1643510"/>
              <a:chOff x="1698576" y="4100923"/>
              <a:chExt cx="2232248" cy="239564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698576" y="4100923"/>
                <a:ext cx="2232248" cy="2395644"/>
                <a:chOff x="2343849" y="5126918"/>
                <a:chExt cx="909648" cy="1349561"/>
              </a:xfrm>
            </p:grpSpPr>
            <p:sp>
              <p:nvSpPr>
                <p:cNvPr id="70" name="Shape 3567"/>
                <p:cNvSpPr/>
                <p:nvPr/>
              </p:nvSpPr>
              <p:spPr>
                <a:xfrm rot="10800000">
                  <a:off x="2683219" y="5126918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  <p:sp>
              <p:nvSpPr>
                <p:cNvPr id="71" name="Shape 3568"/>
                <p:cNvSpPr/>
                <p:nvPr/>
              </p:nvSpPr>
              <p:spPr>
                <a:xfrm rot="10800000">
                  <a:off x="3022591" y="5126918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  <p:sp>
              <p:nvSpPr>
                <p:cNvPr id="72" name="Shape 3569"/>
                <p:cNvSpPr/>
                <p:nvPr/>
              </p:nvSpPr>
              <p:spPr>
                <a:xfrm rot="10800000">
                  <a:off x="2343849" y="5126919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1967741" y="4754805"/>
                    <a:ext cx="1675051" cy="108788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5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oMath>
                      </m:oMathPara>
                    </a14:m>
                    <a:endParaRPr lang="en-US" sz="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741" y="4754805"/>
                    <a:ext cx="1675051" cy="108788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5" name="Shape 3565"/>
            <p:cNvSpPr/>
            <p:nvPr/>
          </p:nvSpPr>
          <p:spPr>
            <a:xfrm>
              <a:off x="4378748" y="3778823"/>
              <a:ext cx="1574982" cy="51744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2862" tIns="42862" rIns="42862" bIns="42862" anchor="ctr">
              <a:spAutoFit/>
            </a:bodyPr>
            <a:lstStyle/>
            <a:p>
              <a:r>
                <a:rPr sz="2800" dirty="0"/>
                <a:t>Generator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951158" y="2338685"/>
                <a:ext cx="11833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0" b="0" i="1" dirty="0" smtClean="0">
                          <a:latin typeface="Cambria Math" charset="0"/>
                        </a:rPr>
                        <m:t>−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58" y="2338685"/>
                <a:ext cx="1183337" cy="132343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100078" y="2184796"/>
                <a:ext cx="880369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0" b="0" i="0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sz="100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078" y="2184796"/>
                <a:ext cx="880369" cy="163121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1896813" y="2184796"/>
                <a:ext cx="880369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0" b="0" i="0" dirty="0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sz="100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813" y="2184796"/>
                <a:ext cx="880369" cy="163121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0041818" y="1430736"/>
            <a:ext cx="1947672" cy="3012704"/>
            <a:chOff x="10041818" y="1430736"/>
            <a:chExt cx="1947672" cy="3012704"/>
          </a:xfrm>
        </p:grpSpPr>
        <p:sp>
          <p:nvSpPr>
            <p:cNvPr id="79" name="TextBox 78"/>
            <p:cNvSpPr txBox="1"/>
            <p:nvPr/>
          </p:nvSpPr>
          <p:spPr>
            <a:xfrm>
              <a:off x="10275142" y="3920220"/>
              <a:ext cx="1662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/>
                <a:t>GT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output</a:t>
              </a:r>
              <a:endParaRPr lang="en-US" sz="2800" dirty="0"/>
            </a:p>
          </p:txBody>
        </p:sp>
        <p:pic>
          <p:nvPicPr>
            <p:cNvPr id="80" name="pasted-image-enhanced.pn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1818" y="2026568"/>
              <a:ext cx="1947672" cy="19476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0736572" y="1430736"/>
                  <a:ext cx="55816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000" b="0" i="0" smtClean="0">
                            <a:latin typeface="Cambria Math" charset="0"/>
                          </a:rPr>
                          <m:t>y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6572" y="1430736"/>
                  <a:ext cx="558165" cy="70788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75" y="5401784"/>
            <a:ext cx="7220829" cy="11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Shape 3449"/>
          <p:cNvSpPr/>
          <p:nvPr/>
        </p:nvSpPr>
        <p:spPr>
          <a:xfrm>
            <a:off x="188546" y="1594520"/>
            <a:ext cx="3151759" cy="57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3200" dirty="0"/>
              <a:t>Image colorization</a:t>
            </a:r>
          </a:p>
        </p:txBody>
      </p:sp>
      <p:sp>
        <p:nvSpPr>
          <p:cNvPr id="3451" name="Shape 3451"/>
          <p:cNvSpPr/>
          <p:nvPr/>
        </p:nvSpPr>
        <p:spPr>
          <a:xfrm>
            <a:off x="8924850" y="3020830"/>
            <a:ext cx="4607281" cy="82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>
            <a:spAutoFit/>
          </a:bodyPr>
          <a:lstStyle/>
          <a:p>
            <a:pPr algn="ctr"/>
            <a:r>
              <a:rPr lang="en-US" sz="4800" dirty="0"/>
              <a:t>L2 regression</a:t>
            </a:r>
            <a:endParaRPr sz="4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68517" y="5419709"/>
            <a:ext cx="7207572" cy="2277376"/>
            <a:chOff x="568517" y="5189668"/>
            <a:chExt cx="7207572" cy="2277376"/>
          </a:xfrm>
        </p:grpSpPr>
        <p:pic>
          <p:nvPicPr>
            <p:cNvPr id="3442" name="Screen Shot 2017-01-11 at 2.49.30 AM.png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473" y="5189668"/>
              <a:ext cx="2642616" cy="227685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52" name="Screen Shot 2017-01-11 at 2.48.58 AM.png"/>
            <p:cNvPicPr>
              <a:picLocks noChangeAspect="1"/>
            </p:cNvPicPr>
            <p:nvPr/>
          </p:nvPicPr>
          <p:blipFill>
            <a:blip r:embed="rId4"/>
            <a:srcRect l="15736" r="6678"/>
            <a:stretch>
              <a:fillRect/>
            </a:stretch>
          </p:blipFill>
          <p:spPr>
            <a:xfrm>
              <a:off x="568517" y="5189668"/>
              <a:ext cx="2731727" cy="227737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457" name="Group 3457"/>
            <p:cNvGrpSpPr/>
            <p:nvPr/>
          </p:nvGrpSpPr>
          <p:grpSpPr>
            <a:xfrm>
              <a:off x="3358536" y="5669436"/>
              <a:ext cx="1694122" cy="1349560"/>
              <a:chOff x="0" y="0"/>
              <a:chExt cx="2823535" cy="2249265"/>
            </a:xfrm>
          </p:grpSpPr>
          <p:sp>
            <p:nvSpPr>
              <p:cNvPr id="3453" name="Shape 3453"/>
              <p:cNvSpPr/>
              <p:nvPr/>
            </p:nvSpPr>
            <p:spPr>
              <a:xfrm>
                <a:off x="0" y="1124632"/>
                <a:ext cx="2823536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/>
                </a:pPr>
                <a:endParaRPr sz="1920"/>
              </a:p>
            </p:txBody>
          </p:sp>
          <p:sp>
            <p:nvSpPr>
              <p:cNvPr id="3454" name="Shape 3454"/>
              <p:cNvSpPr/>
              <p:nvPr/>
            </p:nvSpPr>
            <p:spPr>
              <a:xfrm rot="10800000">
                <a:off x="1219346" y="0"/>
                <a:ext cx="384844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3455" name="Shape 3455"/>
              <p:cNvSpPr/>
              <p:nvPr/>
            </p:nvSpPr>
            <p:spPr>
              <a:xfrm rot="10800000">
                <a:off x="1784966" y="0"/>
                <a:ext cx="384844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3456" name="Shape 3456"/>
              <p:cNvSpPr/>
              <p:nvPr/>
            </p:nvSpPr>
            <p:spPr>
              <a:xfrm rot="10800000">
                <a:off x="653729" y="0"/>
                <a:ext cx="384843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</p:grpSp>
      <p:sp>
        <p:nvSpPr>
          <p:cNvPr id="3460" name="Shape 3460"/>
          <p:cNvSpPr/>
          <p:nvPr/>
        </p:nvSpPr>
        <p:spPr>
          <a:xfrm>
            <a:off x="263575" y="4807477"/>
            <a:ext cx="2873606" cy="57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3200" dirty="0"/>
              <a:t>Super-resolution</a:t>
            </a:r>
          </a:p>
        </p:txBody>
      </p:sp>
      <p:sp>
        <p:nvSpPr>
          <p:cNvPr id="26" name="Shape 3451"/>
          <p:cNvSpPr/>
          <p:nvPr/>
        </p:nvSpPr>
        <p:spPr>
          <a:xfrm>
            <a:off x="8924850" y="6142271"/>
            <a:ext cx="4607281" cy="82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>
            <a:spAutoFit/>
          </a:bodyPr>
          <a:lstStyle/>
          <a:p>
            <a:pPr algn="ctr"/>
            <a:r>
              <a:rPr lang="en-US" sz="4800" dirty="0"/>
              <a:t>L2 regression</a:t>
            </a:r>
            <a:endParaRPr sz="4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42584" y="2104012"/>
            <a:ext cx="7335590" cy="2658860"/>
            <a:chOff x="442584" y="1580503"/>
            <a:chExt cx="7335590" cy="2658860"/>
          </a:xfrm>
        </p:grpSpPr>
        <p:pic>
          <p:nvPicPr>
            <p:cNvPr id="37" name="pasted-image.pdf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406" y="1745694"/>
              <a:ext cx="2715768" cy="236545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8" name="Screen Shot 2017-01-11 at 2.36.35 AM-filter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584" y="1580503"/>
              <a:ext cx="2960380" cy="2658860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9" name="Group 3448"/>
            <p:cNvGrpSpPr/>
            <p:nvPr/>
          </p:nvGrpSpPr>
          <p:grpSpPr>
            <a:xfrm>
              <a:off x="3358536" y="2225709"/>
              <a:ext cx="1694122" cy="1349560"/>
              <a:chOff x="0" y="0"/>
              <a:chExt cx="2823535" cy="2249265"/>
            </a:xfrm>
          </p:grpSpPr>
          <p:sp>
            <p:nvSpPr>
              <p:cNvPr id="40" name="Shape 3444"/>
              <p:cNvSpPr/>
              <p:nvPr/>
            </p:nvSpPr>
            <p:spPr>
              <a:xfrm>
                <a:off x="0" y="1124632"/>
                <a:ext cx="2823536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/>
                </a:pPr>
                <a:endParaRPr sz="1920"/>
              </a:p>
            </p:txBody>
          </p:sp>
          <p:sp>
            <p:nvSpPr>
              <p:cNvPr id="41" name="Shape 3445"/>
              <p:cNvSpPr/>
              <p:nvPr/>
            </p:nvSpPr>
            <p:spPr>
              <a:xfrm rot="10800000">
                <a:off x="1219346" y="0"/>
                <a:ext cx="384844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2" name="Shape 3446"/>
              <p:cNvSpPr/>
              <p:nvPr/>
            </p:nvSpPr>
            <p:spPr>
              <a:xfrm rot="10800000">
                <a:off x="1784966" y="0"/>
                <a:ext cx="384844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3" name="Shape 3447"/>
              <p:cNvSpPr/>
              <p:nvPr/>
            </p:nvSpPr>
            <p:spPr>
              <a:xfrm rot="10800000">
                <a:off x="653729" y="0"/>
                <a:ext cx="384843" cy="2249266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3085529" y="370384"/>
            <a:ext cx="8459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dirty="0"/>
              <a:t>Designing</a:t>
            </a:r>
            <a:r>
              <a:rPr lang="zh-CN" altLang="en-US" sz="6400" dirty="0"/>
              <a:t> </a:t>
            </a:r>
            <a:r>
              <a:rPr lang="en-US" altLang="zh-CN" sz="6400" dirty="0"/>
              <a:t>Loss</a:t>
            </a:r>
            <a:r>
              <a:rPr lang="zh-CN" altLang="en-US" sz="6400" dirty="0"/>
              <a:t> </a:t>
            </a:r>
            <a:r>
              <a:rPr lang="en-US" altLang="zh-CN" sz="6400" dirty="0"/>
              <a:t>Functions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5127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Shape 3449"/>
          <p:cNvSpPr/>
          <p:nvPr/>
        </p:nvSpPr>
        <p:spPr>
          <a:xfrm>
            <a:off x="188546" y="1594520"/>
            <a:ext cx="3151759" cy="57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3200" dirty="0"/>
              <a:t>Image colorization</a:t>
            </a:r>
          </a:p>
        </p:txBody>
      </p:sp>
      <p:pic>
        <p:nvPicPr>
          <p:cNvPr id="3442" name="Screen Shot 2017-01-11 at 2.49.30 A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73" y="5419709"/>
            <a:ext cx="2642616" cy="2276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2" name="Screen Shot 2017-01-11 at 2.48.58 AM.png"/>
          <p:cNvPicPr>
            <a:picLocks noChangeAspect="1"/>
          </p:cNvPicPr>
          <p:nvPr/>
        </p:nvPicPr>
        <p:blipFill>
          <a:blip r:embed="rId4"/>
          <a:srcRect l="15736" r="6678"/>
          <a:stretch>
            <a:fillRect/>
          </a:stretch>
        </p:blipFill>
        <p:spPr>
          <a:xfrm>
            <a:off x="568517" y="5419709"/>
            <a:ext cx="2731727" cy="22773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7" name="Group 3457"/>
          <p:cNvGrpSpPr/>
          <p:nvPr/>
        </p:nvGrpSpPr>
        <p:grpSpPr>
          <a:xfrm>
            <a:off x="3358536" y="5899477"/>
            <a:ext cx="1694122" cy="1349560"/>
            <a:chOff x="0" y="0"/>
            <a:chExt cx="2823535" cy="2249265"/>
          </a:xfrm>
        </p:grpSpPr>
        <p:sp>
          <p:nvSpPr>
            <p:cNvPr id="3453" name="Shape 3453"/>
            <p:cNvSpPr/>
            <p:nvPr/>
          </p:nvSpPr>
          <p:spPr>
            <a:xfrm>
              <a:off x="0" y="1124632"/>
              <a:ext cx="2823536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454" name="Shape 3454"/>
            <p:cNvSpPr/>
            <p:nvPr/>
          </p:nvSpPr>
          <p:spPr>
            <a:xfrm rot="10800000">
              <a:off x="1219346" y="0"/>
              <a:ext cx="384844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455" name="Shape 3455"/>
            <p:cNvSpPr/>
            <p:nvPr/>
          </p:nvSpPr>
          <p:spPr>
            <a:xfrm rot="10800000">
              <a:off x="1784966" y="0"/>
              <a:ext cx="384844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456" name="Shape 3456"/>
            <p:cNvSpPr/>
            <p:nvPr/>
          </p:nvSpPr>
          <p:spPr>
            <a:xfrm rot="10800000">
              <a:off x="653729" y="0"/>
              <a:ext cx="384843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</p:grpSp>
      <p:sp>
        <p:nvSpPr>
          <p:cNvPr id="3460" name="Shape 3460"/>
          <p:cNvSpPr/>
          <p:nvPr/>
        </p:nvSpPr>
        <p:spPr>
          <a:xfrm>
            <a:off x="263575" y="4807477"/>
            <a:ext cx="2873606" cy="57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3200" dirty="0"/>
              <a:t>Super-resolution</a:t>
            </a:r>
          </a:p>
        </p:txBody>
      </p:sp>
      <p:pic>
        <p:nvPicPr>
          <p:cNvPr id="37" name="pasted-image.pdf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06" y="2269203"/>
            <a:ext cx="2715768" cy="2365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Screen Shot 2017-01-11 at 2.36.35 AM-filter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84" y="2104012"/>
            <a:ext cx="2960380" cy="26588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Group 3448"/>
          <p:cNvGrpSpPr/>
          <p:nvPr/>
        </p:nvGrpSpPr>
        <p:grpSpPr>
          <a:xfrm>
            <a:off x="3358536" y="2749218"/>
            <a:ext cx="1694122" cy="1349560"/>
            <a:chOff x="0" y="0"/>
            <a:chExt cx="2823535" cy="2249265"/>
          </a:xfrm>
        </p:grpSpPr>
        <p:sp>
          <p:nvSpPr>
            <p:cNvPr id="40" name="Shape 3444"/>
            <p:cNvSpPr/>
            <p:nvPr/>
          </p:nvSpPr>
          <p:spPr>
            <a:xfrm>
              <a:off x="0" y="1124632"/>
              <a:ext cx="2823536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41" name="Shape 3445"/>
            <p:cNvSpPr/>
            <p:nvPr/>
          </p:nvSpPr>
          <p:spPr>
            <a:xfrm rot="10800000">
              <a:off x="1219346" y="0"/>
              <a:ext cx="384844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42" name="Shape 3446"/>
            <p:cNvSpPr/>
            <p:nvPr/>
          </p:nvSpPr>
          <p:spPr>
            <a:xfrm rot="10800000">
              <a:off x="1784966" y="0"/>
              <a:ext cx="384844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43" name="Shape 3447"/>
            <p:cNvSpPr/>
            <p:nvPr/>
          </p:nvSpPr>
          <p:spPr>
            <a:xfrm rot="10800000">
              <a:off x="653729" y="0"/>
              <a:ext cx="384843" cy="224926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085529" y="370384"/>
            <a:ext cx="8459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dirty="0"/>
              <a:t>Designing</a:t>
            </a:r>
            <a:r>
              <a:rPr lang="zh-CN" altLang="en-US" sz="6400" dirty="0"/>
              <a:t> </a:t>
            </a:r>
            <a:r>
              <a:rPr lang="en-US" altLang="zh-CN" sz="6400" dirty="0"/>
              <a:t>Loss</a:t>
            </a:r>
            <a:r>
              <a:rPr lang="zh-CN" altLang="en-US" sz="6400" dirty="0"/>
              <a:t> </a:t>
            </a:r>
            <a:r>
              <a:rPr lang="en-US" altLang="zh-CN" sz="6400" dirty="0"/>
              <a:t>Functions</a:t>
            </a:r>
            <a:endParaRPr lang="en-US" sz="6400" dirty="0"/>
          </a:p>
        </p:txBody>
      </p:sp>
      <p:sp>
        <p:nvSpPr>
          <p:cNvPr id="23" name="Shape 3461"/>
          <p:cNvSpPr/>
          <p:nvPr/>
        </p:nvSpPr>
        <p:spPr>
          <a:xfrm>
            <a:off x="2850704" y="4564233"/>
            <a:ext cx="2414058" cy="455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>
            <a:lvl1pPr>
              <a:defRPr sz="3600"/>
            </a:lvl1pPr>
          </a:lstStyle>
          <a:p>
            <a:pPr algn="ctr"/>
            <a:r>
              <a:rPr sz="2400" dirty="0"/>
              <a:t>[Zhang</a:t>
            </a:r>
            <a:r>
              <a:rPr lang="en-US" sz="2400" dirty="0"/>
              <a:t> et al. </a:t>
            </a:r>
            <a:r>
              <a:rPr sz="2400" dirty="0"/>
              <a:t>2016]</a:t>
            </a:r>
          </a:p>
        </p:txBody>
      </p:sp>
      <p:sp>
        <p:nvSpPr>
          <p:cNvPr id="24" name="Shape 3459"/>
          <p:cNvSpPr/>
          <p:nvPr/>
        </p:nvSpPr>
        <p:spPr>
          <a:xfrm>
            <a:off x="-35808" y="7751293"/>
            <a:ext cx="8827368" cy="455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862" tIns="42862" rIns="42862" bIns="42862" anchor="ctr">
            <a:spAutoFit/>
          </a:bodyPr>
          <a:lstStyle>
            <a:lvl1pPr>
              <a:defRPr sz="3600"/>
            </a:lvl1pPr>
          </a:lstStyle>
          <a:p>
            <a:pPr algn="ctr"/>
            <a:r>
              <a:rPr lang="en-US" sz="2400" dirty="0"/>
              <a:t>[</a:t>
            </a:r>
            <a:r>
              <a:rPr lang="en-US" sz="2400" dirty="0" err="1"/>
              <a:t>Gatys</a:t>
            </a:r>
            <a:r>
              <a:rPr lang="en-US" sz="2400" dirty="0"/>
              <a:t> et al., 2016], </a:t>
            </a:r>
            <a:r>
              <a:rPr sz="2400" dirty="0"/>
              <a:t>[Johnson</a:t>
            </a:r>
            <a:r>
              <a:rPr lang="en-US" sz="2400" dirty="0"/>
              <a:t> et al. </a:t>
            </a:r>
            <a:r>
              <a:rPr sz="2400" dirty="0"/>
              <a:t>2016]</a:t>
            </a:r>
            <a:r>
              <a:rPr lang="en-US" sz="2400" dirty="0"/>
              <a:t>, [</a:t>
            </a:r>
            <a:r>
              <a:rPr lang="en-US" sz="2400" dirty="0" err="1"/>
              <a:t>Dosovitskiy</a:t>
            </a:r>
            <a:r>
              <a:rPr lang="en-US" sz="2400" dirty="0"/>
              <a:t> and </a:t>
            </a:r>
            <a:r>
              <a:rPr lang="en-US" sz="2400" dirty="0" err="1"/>
              <a:t>Brox</a:t>
            </a:r>
            <a:r>
              <a:rPr lang="en-US" sz="2400" dirty="0"/>
              <a:t>. 2016]</a:t>
            </a:r>
            <a:endParaRPr sz="2400" dirty="0"/>
          </a:p>
        </p:txBody>
      </p:sp>
      <p:sp>
        <p:nvSpPr>
          <p:cNvPr id="25" name="Shape 3451"/>
          <p:cNvSpPr/>
          <p:nvPr/>
        </p:nvSpPr>
        <p:spPr>
          <a:xfrm>
            <a:off x="8924850" y="2651498"/>
            <a:ext cx="4607281" cy="1563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>
            <a:spAutoFit/>
          </a:bodyPr>
          <a:lstStyle/>
          <a:p>
            <a:pPr algn="ctr"/>
            <a:r>
              <a:rPr lang="en-US" sz="3200" u="sng" dirty="0"/>
              <a:t>Classification Loss: </a:t>
            </a:r>
          </a:p>
          <a:p>
            <a:pPr algn="ctr"/>
            <a:r>
              <a:rPr sz="3200" dirty="0"/>
              <a:t>Cross entropy objective, with colorfulness term</a:t>
            </a:r>
          </a:p>
        </p:txBody>
      </p:sp>
      <p:sp>
        <p:nvSpPr>
          <p:cNvPr id="27" name="Shape 3458"/>
          <p:cNvSpPr/>
          <p:nvPr/>
        </p:nvSpPr>
        <p:spPr>
          <a:xfrm>
            <a:off x="8924850" y="5776453"/>
            <a:ext cx="4607281" cy="15638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>
            <a:spAutoFit/>
          </a:bodyPr>
          <a:lstStyle/>
          <a:p>
            <a:pPr algn="ctr"/>
            <a:r>
              <a:rPr lang="en-US" sz="3200" u="sng" dirty="0"/>
              <a:t>Feature/Perceptual loss</a:t>
            </a:r>
          </a:p>
          <a:p>
            <a:pPr algn="ctr"/>
            <a:r>
              <a:rPr sz="3200" dirty="0"/>
              <a:t>Deep feature matching objective</a:t>
            </a:r>
          </a:p>
        </p:txBody>
      </p:sp>
      <p:pic>
        <p:nvPicPr>
          <p:cNvPr id="29" name="pasted-image.pdf"/>
          <p:cNvPicPr>
            <a:picLocks noChangeAspect="1"/>
          </p:cNvPicPr>
          <p:nvPr/>
        </p:nvPicPr>
        <p:blipFill rotWithShape="1">
          <a:blip r:embed="rId7"/>
          <a:srcRect l="1456" t="1163" r="1"/>
          <a:stretch/>
        </p:blipFill>
        <p:spPr>
          <a:xfrm>
            <a:off x="5062406" y="2269203"/>
            <a:ext cx="2706608" cy="236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Screen Shot 2017-01-11 at 2.49.30 AM.png"/>
          <p:cNvPicPr>
            <a:picLocks noChangeAspect="1"/>
          </p:cNvPicPr>
          <p:nvPr/>
        </p:nvPicPr>
        <p:blipFill>
          <a:blip r:embed="rId8"/>
          <a:srcRect l="17628" r="7894"/>
          <a:stretch>
            <a:fillRect/>
          </a:stretch>
        </p:blipFill>
        <p:spPr>
          <a:xfrm>
            <a:off x="5133473" y="5419189"/>
            <a:ext cx="2644582" cy="2277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43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81" y="2677190"/>
            <a:ext cx="47997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latin typeface="Helvetica Light" charset="0"/>
                <a:ea typeface="Helvetica Light" charset="0"/>
                <a:cs typeface="Helvetica Light" charset="0"/>
              </a:rPr>
              <a:t>Gatys</a:t>
            </a:r>
            <a:r>
              <a:rPr lang="en-US" sz="2200" dirty="0">
                <a:latin typeface="Helvetica Light" charset="0"/>
                <a:ea typeface="Helvetica Light" charset="0"/>
                <a:cs typeface="Helvetica Light" charset="0"/>
              </a:rPr>
              <a:t> et al. In CVPR, 2016.</a:t>
            </a:r>
          </a:p>
          <a:p>
            <a:pPr algn="ctr"/>
            <a:r>
              <a:rPr lang="en-US" sz="2200" dirty="0">
                <a:latin typeface="Helvetica Light" charset="0"/>
                <a:ea typeface="Helvetica Light" charset="0"/>
                <a:cs typeface="Helvetica Light" charset="0"/>
              </a:rPr>
              <a:t>Johnson et al. In ECCV, 2016. </a:t>
            </a:r>
          </a:p>
          <a:p>
            <a:pPr algn="ctr"/>
            <a:r>
              <a:rPr lang="en-US" sz="2200" dirty="0" err="1">
                <a:latin typeface="Helvetica Light" charset="0"/>
                <a:ea typeface="Helvetica Light" charset="0"/>
                <a:cs typeface="Helvetica Light" charset="0"/>
              </a:rPr>
              <a:t>Dosovitskiy</a:t>
            </a:r>
            <a:r>
              <a:rPr lang="en-US" sz="2200" dirty="0">
                <a:latin typeface="Helvetica Light" charset="0"/>
                <a:ea typeface="Helvetica Light" charset="0"/>
                <a:cs typeface="Helvetica Light" charset="0"/>
              </a:rPr>
              <a:t> and </a:t>
            </a:r>
            <a:r>
              <a:rPr lang="en-US" sz="2200" dirty="0" err="1">
                <a:latin typeface="Helvetica Light" charset="0"/>
                <a:ea typeface="Helvetica Light" charset="0"/>
                <a:cs typeface="Helvetica Light" charset="0"/>
              </a:rPr>
              <a:t>Brox</a:t>
            </a:r>
            <a:r>
              <a:rPr lang="en-US" sz="2200" dirty="0">
                <a:latin typeface="Helvetica Light" charset="0"/>
                <a:ea typeface="Helvetica Light" charset="0"/>
                <a:cs typeface="Helvetica Light" charset="0"/>
              </a:rPr>
              <a:t>. In NIPS, 2016.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752" y="6143152"/>
            <a:ext cx="42979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Helvetica Light" charset="0"/>
                <a:ea typeface="Helvetica Light" charset="0"/>
                <a:cs typeface="Helvetica Light" charset="0"/>
              </a:rPr>
              <a:t>Chen and </a:t>
            </a:r>
            <a:r>
              <a:rPr lang="en-US" sz="2200" dirty="0" err="1">
                <a:latin typeface="Helvetica Light" charset="0"/>
                <a:ea typeface="Helvetica Light" charset="0"/>
                <a:cs typeface="Helvetica Light" charset="0"/>
              </a:rPr>
              <a:t>Koltun</a:t>
            </a:r>
            <a:r>
              <a:rPr lang="en-US" sz="2200" dirty="0">
                <a:latin typeface="Helvetica Light" charset="0"/>
                <a:ea typeface="Helvetica Light" charset="0"/>
                <a:cs typeface="Helvetica Light" charset="0"/>
              </a:rPr>
              <a:t>. In ICCV, 2017.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11010" y="1683073"/>
            <a:ext cx="9606418" cy="3096228"/>
            <a:chOff x="4009175" y="1402561"/>
            <a:chExt cx="8005348" cy="25801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9175" y="1402561"/>
              <a:ext cx="3440253" cy="25801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4270" y="1402561"/>
              <a:ext cx="3440253" cy="258019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7579357" y="2227448"/>
              <a:ext cx="864984" cy="930417"/>
            </a:xfrm>
            <a:prstGeom prst="rightArrow">
              <a:avLst>
                <a:gd name="adj1" fmla="val 49264"/>
                <a:gd name="adj2" fmla="val 4692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8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73695" y="5239549"/>
            <a:ext cx="9643733" cy="2250407"/>
            <a:chOff x="3326271" y="4250541"/>
            <a:chExt cx="8688252" cy="20274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50121" b="50000"/>
            <a:stretch/>
          </p:blipFill>
          <p:spPr>
            <a:xfrm>
              <a:off x="8044405" y="4250541"/>
              <a:ext cx="3970118" cy="202744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r="50049" b="50000"/>
            <a:stretch/>
          </p:blipFill>
          <p:spPr>
            <a:xfrm>
              <a:off x="3326271" y="4250541"/>
              <a:ext cx="3975794" cy="2027441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7395443" y="4939324"/>
              <a:ext cx="590309" cy="649874"/>
            </a:xfrm>
            <a:prstGeom prst="rightArrow">
              <a:avLst>
                <a:gd name="adj1" fmla="val 49264"/>
                <a:gd name="adj2" fmla="val 4692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8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559DE8-C9E4-234E-93B8-E0437EAB95A9}"/>
              </a:ext>
            </a:extLst>
          </p:cNvPr>
          <p:cNvSpPr txBox="1"/>
          <p:nvPr/>
        </p:nvSpPr>
        <p:spPr>
          <a:xfrm>
            <a:off x="4302213" y="370384"/>
            <a:ext cx="60260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dirty="0"/>
              <a:t>“Perceptual Loss”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174421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CNNs as a Perceptual Metric</a:t>
            </a:r>
          </a:p>
        </p:txBody>
      </p:sp>
      <p:grpSp>
        <p:nvGrpSpPr>
          <p:cNvPr id="5" name="Group 4"/>
          <p:cNvGrpSpPr/>
          <p:nvPr/>
        </p:nvGrpSpPr>
        <p:grpSpPr>
          <a:xfrm rot="16200000">
            <a:off x="9824122" y="3805302"/>
            <a:ext cx="2316340" cy="103386"/>
            <a:chOff x="3077654" y="4244211"/>
            <a:chExt cx="2048704" cy="91440"/>
          </a:xfrm>
        </p:grpSpPr>
        <p:sp>
          <p:nvSpPr>
            <p:cNvPr id="6" name="Rectangle 5"/>
            <p:cNvSpPr/>
            <p:nvPr/>
          </p:nvSpPr>
          <p:spPr>
            <a:xfrm>
              <a:off x="3386992" y="4244211"/>
              <a:ext cx="329184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4047" y="4244211"/>
              <a:ext cx="493776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77654" y="4244211"/>
              <a:ext cx="221467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85694" y="4244211"/>
              <a:ext cx="740664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</p:grpSp>
      <p:grpSp>
        <p:nvGrpSpPr>
          <p:cNvPr id="10" name="Group 9"/>
          <p:cNvGrpSpPr/>
          <p:nvPr/>
        </p:nvGrpSpPr>
        <p:grpSpPr>
          <a:xfrm rot="16200000">
            <a:off x="1553233" y="3177665"/>
            <a:ext cx="2316340" cy="1358662"/>
            <a:chOff x="525575" y="891996"/>
            <a:chExt cx="2048704" cy="1908585"/>
          </a:xfrm>
        </p:grpSpPr>
        <p:sp>
          <p:nvSpPr>
            <p:cNvPr id="11" name="Rectangle 10"/>
            <p:cNvSpPr/>
            <p:nvPr/>
          </p:nvSpPr>
          <p:spPr>
            <a:xfrm>
              <a:off x="834913" y="1369142"/>
              <a:ext cx="329184" cy="9542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51968" y="1607715"/>
              <a:ext cx="493776" cy="4771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575" y="891996"/>
              <a:ext cx="221467" cy="19085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33615" y="1727002"/>
              <a:ext cx="740664" cy="2385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</p:grpSp>
      <p:grpSp>
        <p:nvGrpSpPr>
          <p:cNvPr id="15" name="Group 14"/>
          <p:cNvGrpSpPr/>
          <p:nvPr/>
        </p:nvGrpSpPr>
        <p:grpSpPr>
          <a:xfrm rot="16200000">
            <a:off x="5785117" y="3177666"/>
            <a:ext cx="2316340" cy="1358663"/>
            <a:chOff x="3077654" y="1965575"/>
            <a:chExt cx="2048704" cy="1908585"/>
          </a:xfrm>
        </p:grpSpPr>
        <p:sp>
          <p:nvSpPr>
            <p:cNvPr id="16" name="Rectangle 15"/>
            <p:cNvSpPr/>
            <p:nvPr/>
          </p:nvSpPr>
          <p:spPr>
            <a:xfrm>
              <a:off x="3386992" y="2442721"/>
              <a:ext cx="329184" cy="954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04047" y="2681294"/>
              <a:ext cx="493776" cy="4771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77654" y="1965575"/>
              <a:ext cx="221467" cy="19085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85694" y="2800581"/>
              <a:ext cx="740664" cy="2385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</p:grpSp>
      <p:grpSp>
        <p:nvGrpSpPr>
          <p:cNvPr id="21" name="Group 20"/>
          <p:cNvGrpSpPr/>
          <p:nvPr/>
        </p:nvGrpSpPr>
        <p:grpSpPr>
          <a:xfrm rot="16200000">
            <a:off x="2440833" y="4010164"/>
            <a:ext cx="536832" cy="534481"/>
            <a:chOff x="1913898" y="2187954"/>
            <a:chExt cx="474805" cy="472725"/>
          </a:xfrm>
        </p:grpSpPr>
        <p:sp>
          <p:nvSpPr>
            <p:cNvPr id="22" name="Rectangle 21"/>
            <p:cNvSpPr/>
            <p:nvPr/>
          </p:nvSpPr>
          <p:spPr>
            <a:xfrm>
              <a:off x="1913898" y="2187954"/>
              <a:ext cx="474805" cy="4727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2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 rot="5400000">
                  <a:off x="1961615" y="2206494"/>
                  <a:ext cx="414107" cy="4246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20" i="1">
                            <a:latin typeface="Cambria Math" charset="0"/>
                          </a:rPr>
                          <m:t>𝐹</m:t>
                        </m:r>
                      </m:oMath>
                    </m:oMathPara>
                  </a14:m>
                  <a:endParaRPr lang="en-US" sz="252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961615" y="2206494"/>
                  <a:ext cx="414107" cy="4246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/>
          <p:cNvCxnSpPr>
            <a:stCxn id="18" idx="2"/>
          </p:cNvCxnSpPr>
          <p:nvPr/>
        </p:nvCxnSpPr>
        <p:spPr>
          <a:xfrm flipV="1">
            <a:off x="3390736" y="4889965"/>
            <a:ext cx="2873222" cy="3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</p:cNvCxnSpPr>
          <p:nvPr/>
        </p:nvCxnSpPr>
        <p:spPr>
          <a:xfrm>
            <a:off x="3051069" y="4479324"/>
            <a:ext cx="355255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2"/>
          </p:cNvCxnSpPr>
          <p:nvPr/>
        </p:nvCxnSpPr>
        <p:spPr>
          <a:xfrm>
            <a:off x="2881236" y="3914739"/>
            <a:ext cx="3892217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796320" y="3117537"/>
            <a:ext cx="4062051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 rot="16200000">
            <a:off x="3231748" y="3177665"/>
            <a:ext cx="2316340" cy="1358662"/>
            <a:chOff x="525575" y="3051346"/>
            <a:chExt cx="2048704" cy="1908585"/>
          </a:xfrm>
        </p:grpSpPr>
        <p:sp>
          <p:nvSpPr>
            <p:cNvPr id="29" name="Rectangle 28"/>
            <p:cNvSpPr/>
            <p:nvPr/>
          </p:nvSpPr>
          <p:spPr>
            <a:xfrm>
              <a:off x="834913" y="3528492"/>
              <a:ext cx="329184" cy="9542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968" y="3767065"/>
              <a:ext cx="493776" cy="4771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5575" y="3051346"/>
              <a:ext cx="221467" cy="19085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33615" y="3886352"/>
              <a:ext cx="740664" cy="2385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10"/>
            </a:p>
          </p:txBody>
        </p:sp>
      </p:grpSp>
      <p:grpSp>
        <p:nvGrpSpPr>
          <p:cNvPr id="34" name="Group 33"/>
          <p:cNvGrpSpPr/>
          <p:nvPr/>
        </p:nvGrpSpPr>
        <p:grpSpPr>
          <a:xfrm rot="16200000">
            <a:off x="4123661" y="4010168"/>
            <a:ext cx="536831" cy="534480"/>
            <a:chOff x="1913898" y="2187954"/>
            <a:chExt cx="474805" cy="472725"/>
          </a:xfrm>
        </p:grpSpPr>
        <p:sp>
          <p:nvSpPr>
            <p:cNvPr id="35" name="Rectangle 34"/>
            <p:cNvSpPr/>
            <p:nvPr/>
          </p:nvSpPr>
          <p:spPr>
            <a:xfrm>
              <a:off x="1913898" y="2187954"/>
              <a:ext cx="474805" cy="4727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2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 rot="5400000">
                  <a:off x="1961613" y="2210970"/>
                  <a:ext cx="414108" cy="4246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20" i="1">
                            <a:latin typeface="Cambria Math" charset="0"/>
                          </a:rPr>
                          <m:t>𝐹</m:t>
                        </m:r>
                      </m:oMath>
                    </m:oMathPara>
                  </a14:m>
                  <a:endParaRPr lang="en-US" sz="252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961613" y="2210970"/>
                  <a:ext cx="414108" cy="4246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tangle 36"/>
          <p:cNvSpPr/>
          <p:nvPr/>
        </p:nvSpPr>
        <p:spPr>
          <a:xfrm>
            <a:off x="4818529" y="3533808"/>
            <a:ext cx="1602568" cy="72804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Normalize, Subtract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7622618" y="4889967"/>
            <a:ext cx="3307983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282954" y="4479322"/>
            <a:ext cx="3647647" cy="3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113121" y="3914738"/>
            <a:ext cx="3817480" cy="3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028204" y="3117537"/>
            <a:ext cx="3902396" cy="3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235571" y="3536247"/>
            <a:ext cx="2280203" cy="7256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1800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1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norm,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Spatial average</a:t>
            </a:r>
          </a:p>
        </p:txBody>
      </p:sp>
      <p:sp>
        <p:nvSpPr>
          <p:cNvPr id="48" name="Rectangle 47"/>
          <p:cNvSpPr/>
          <p:nvPr/>
        </p:nvSpPr>
        <p:spPr>
          <a:xfrm rot="16200000">
            <a:off x="12268236" y="3994087"/>
            <a:ext cx="250399" cy="1033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1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1044982" y="4045780"/>
            <a:ext cx="1296759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208232" y="4964616"/>
                <a:ext cx="979755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32" y="4964616"/>
                <a:ext cx="979755" cy="507831"/>
              </a:xfrm>
              <a:prstGeom prst="rect">
                <a:avLst/>
              </a:prstGeom>
              <a:blipFill>
                <a:blip r:embed="rId4"/>
                <a:stretch>
                  <a:fillRect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187192" y="4964616"/>
                <a:ext cx="463075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192" y="4964616"/>
                <a:ext cx="463075" cy="507831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>
            <a:off x="11267966" y="3737813"/>
            <a:ext cx="751965" cy="622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Avg</a:t>
            </a:r>
            <a:endParaRPr lang="en-US" sz="18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12160080" y="4143441"/>
                <a:ext cx="451917" cy="424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60" i="1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16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16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0080" y="4143441"/>
                <a:ext cx="451917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357990" y="6868501"/>
            <a:ext cx="944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i="1" dirty="0">
                <a:latin typeface="Helvetica Light" charset="0"/>
                <a:ea typeface="Helvetica Light" charset="0"/>
                <a:cs typeface="Helvetica Light" charset="0"/>
              </a:rPr>
              <a:t>c.f.  </a:t>
            </a:r>
            <a:r>
              <a:rPr lang="en-US" sz="1800" dirty="0" err="1">
                <a:latin typeface="Helvetica Light" charset="0"/>
                <a:ea typeface="Helvetica Light" charset="0"/>
                <a:cs typeface="Helvetica Light" charset="0"/>
              </a:rPr>
              <a:t>Gatys</a:t>
            </a:r>
            <a:r>
              <a:rPr lang="en-US" sz="1800" dirty="0">
                <a:latin typeface="Helvetica Light" charset="0"/>
                <a:ea typeface="Helvetica Light" charset="0"/>
                <a:cs typeface="Helvetica Light" charset="0"/>
              </a:rPr>
              <a:t> et al. CVPR 2016. Johnson et al. ECCV 2016. Dosovitskiy and Brox. NIPS 2016.</a:t>
            </a:r>
          </a:p>
        </p:txBody>
      </p:sp>
      <p:sp>
        <p:nvSpPr>
          <p:cNvPr id="3" name="Rectangle 2"/>
          <p:cNvSpPr/>
          <p:nvPr/>
        </p:nvSpPr>
        <p:spPr>
          <a:xfrm>
            <a:off x="2330200" y="6114717"/>
            <a:ext cx="9970003" cy="41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10"/>
          </a:p>
        </p:txBody>
      </p:sp>
    </p:spTree>
    <p:extLst>
      <p:ext uri="{BB962C8B-B14F-4D97-AF65-F5344CB8AC3E}">
        <p14:creationId xmlns:p14="http://schemas.microsoft.com/office/powerpoint/2010/main" val="33224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8" grpId="0" animBg="1"/>
      <p:bldP spid="50" grpId="0"/>
      <p:bldP spid="51" grpId="0"/>
      <p:bldP spid="53" grpId="0" animBg="1"/>
      <p:bldP spid="54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0347" y="5511802"/>
            <a:ext cx="2201757" cy="468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47" b="1" dirty="0"/>
              <a:t>Perceptual Loss</a:t>
            </a:r>
          </a:p>
        </p:txBody>
      </p:sp>
      <p:pic>
        <p:nvPicPr>
          <p:cNvPr id="42" name="pasted-image-enhanced.png"/>
          <p:cNvPicPr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7148263" y="2548626"/>
            <a:ext cx="1460754" cy="14607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2227905" y="2087802"/>
            <a:ext cx="1463041" cy="2296562"/>
            <a:chOff x="1713758" y="1412134"/>
            <a:chExt cx="1950721" cy="3062084"/>
          </a:xfrm>
        </p:grpSpPr>
        <p:pic>
          <p:nvPicPr>
            <p:cNvPr id="40" name="pasted-image-filtered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758" y="2026568"/>
              <a:ext cx="1950721" cy="19476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389577" y="1412134"/>
                  <a:ext cx="609568" cy="738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001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300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9577" y="1412134"/>
                  <a:ext cx="609568" cy="7388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/>
            <p:cNvSpPr txBox="1"/>
            <p:nvPr/>
          </p:nvSpPr>
          <p:spPr>
            <a:xfrm>
              <a:off x="1714713" y="3920220"/>
              <a:ext cx="19488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/>
                <a:t>Input</a:t>
              </a:r>
              <a:endParaRPr lang="en-US" sz="21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60574" y="2087802"/>
            <a:ext cx="2036135" cy="2296562"/>
            <a:chOff x="6709031" y="1412134"/>
            <a:chExt cx="2714847" cy="30620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7397221" y="1412134"/>
                  <a:ext cx="1351225" cy="738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001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sz="300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00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300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001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7221" y="1412134"/>
                  <a:ext cx="1351225" cy="738835"/>
                </a:xfrm>
                <a:prstGeom prst="rect">
                  <a:avLst/>
                </a:prstGeom>
                <a:blipFill>
                  <a:blip r:embed="rId7"/>
                  <a:stretch>
                    <a:fillRect r="-3704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/>
            <p:cNvSpPr txBox="1"/>
            <p:nvPr/>
          </p:nvSpPr>
          <p:spPr>
            <a:xfrm>
              <a:off x="6709031" y="3920220"/>
              <a:ext cx="271484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100" dirty="0"/>
                <a:t>Predicted</a:t>
              </a:r>
              <a:r>
                <a:rPr lang="zh-CN" altLang="en-US" sz="2100" dirty="0"/>
                <a:t> </a:t>
              </a:r>
              <a:r>
                <a:rPr lang="en-US" altLang="zh-CN" sz="2100" dirty="0"/>
                <a:t>output</a:t>
              </a:r>
              <a:endParaRPr lang="en-US" sz="21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18531" y="2662686"/>
            <a:ext cx="1797468" cy="1588215"/>
            <a:chOff x="3967927" y="2178649"/>
            <a:chExt cx="2396624" cy="2117621"/>
          </a:xfrm>
        </p:grpSpPr>
        <p:sp>
          <p:nvSpPr>
            <p:cNvPr id="44" name="Shape 3585"/>
            <p:cNvSpPr/>
            <p:nvPr/>
          </p:nvSpPr>
          <p:spPr>
            <a:xfrm>
              <a:off x="3967927" y="3000404"/>
              <a:ext cx="2396624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32147" tIns="32147" rIns="32147" bIns="32147" anchor="ctr"/>
            <a:lstStyle/>
            <a:p>
              <a:pPr>
                <a:defRPr sz="3200"/>
              </a:pPr>
              <a:endParaRPr sz="144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4552552" y="2178649"/>
              <a:ext cx="1227374" cy="1643510"/>
              <a:chOff x="1698576" y="4100923"/>
              <a:chExt cx="2232248" cy="239564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698576" y="4100923"/>
                <a:ext cx="2232248" cy="2395644"/>
                <a:chOff x="2343849" y="5126918"/>
                <a:chExt cx="909648" cy="1349561"/>
              </a:xfrm>
            </p:grpSpPr>
            <p:sp>
              <p:nvSpPr>
                <p:cNvPr id="70" name="Shape 3567"/>
                <p:cNvSpPr/>
                <p:nvPr/>
              </p:nvSpPr>
              <p:spPr>
                <a:xfrm rot="10800000">
                  <a:off x="2683219" y="5126918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32147" tIns="32147" rIns="32147" bIns="32147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440"/>
                </a:p>
              </p:txBody>
            </p:sp>
            <p:sp>
              <p:nvSpPr>
                <p:cNvPr id="71" name="Shape 3568"/>
                <p:cNvSpPr/>
                <p:nvPr/>
              </p:nvSpPr>
              <p:spPr>
                <a:xfrm rot="10800000">
                  <a:off x="3022591" y="5126918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32147" tIns="32147" rIns="32147" bIns="32147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440"/>
                </a:p>
              </p:txBody>
            </p:sp>
            <p:sp>
              <p:nvSpPr>
                <p:cNvPr id="72" name="Shape 3569"/>
                <p:cNvSpPr/>
                <p:nvPr/>
              </p:nvSpPr>
              <p:spPr>
                <a:xfrm rot="10800000">
                  <a:off x="2343849" y="5126919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32147" tIns="32147" rIns="32147" bIns="32147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44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1967741" y="4754805"/>
                    <a:ext cx="1675051" cy="108788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375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oMath>
                      </m:oMathPara>
                    </a14:m>
                    <a:endParaRPr lang="en-US" sz="375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741" y="4754805"/>
                    <a:ext cx="1675051" cy="108788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5" name="Shape 3565"/>
            <p:cNvSpPr/>
            <p:nvPr/>
          </p:nvSpPr>
          <p:spPr>
            <a:xfrm>
              <a:off x="4314142" y="3778821"/>
              <a:ext cx="1579195" cy="5174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/>
            <a:p>
              <a:r>
                <a:rPr sz="2100" dirty="0"/>
                <a:t>Generator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620187" y="2778404"/>
                <a:ext cx="23353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75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6000" i="1" dirty="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6000" dirty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6000" i="1" dirty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187" y="2778404"/>
                <a:ext cx="2335383" cy="1015663"/>
              </a:xfrm>
              <a:prstGeom prst="rect">
                <a:avLst/>
              </a:prstGeom>
              <a:blipFill>
                <a:blip r:embed="rId9"/>
                <a:stretch>
                  <a:fillRect l="-7027" r="-702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877349" y="2772615"/>
                <a:ext cx="1521570" cy="102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75">
                          <a:latin typeface="Cambria Math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6075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6075">
                          <a:latin typeface="Cambria Math" panose="02040503050406030204" pitchFamily="18" charset="0"/>
                        </a:rPr>
                        <m:t>( </m:t>
                      </m:r>
                    </m:oMath>
                  </m:oMathPara>
                </a14:m>
                <a:endParaRPr lang="en-US" sz="6075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349" y="2772615"/>
                <a:ext cx="1521570" cy="1027204"/>
              </a:xfrm>
              <a:prstGeom prst="rect">
                <a:avLst/>
              </a:prstGeom>
              <a:blipFill>
                <a:blip r:embed="rId10"/>
                <a:stretch>
                  <a:fillRect l="-10744" t="-2439" r="-13223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232074" y="2772615"/>
                <a:ext cx="931665" cy="102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75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6075" dirty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sz="6075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2074" y="2772615"/>
                <a:ext cx="931665" cy="1027204"/>
              </a:xfrm>
              <a:prstGeom prst="rect">
                <a:avLst/>
              </a:prstGeom>
              <a:blipFill>
                <a:blip r:embed="rId11"/>
                <a:stretch>
                  <a:fillRect l="-18919" r="-17568" b="-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0783407" y="2077766"/>
            <a:ext cx="1460754" cy="2293036"/>
            <a:chOff x="10041818" y="1416834"/>
            <a:chExt cx="1947672" cy="3057383"/>
          </a:xfrm>
        </p:grpSpPr>
        <p:sp>
          <p:nvSpPr>
            <p:cNvPr id="79" name="TextBox 78"/>
            <p:cNvSpPr txBox="1"/>
            <p:nvPr/>
          </p:nvSpPr>
          <p:spPr>
            <a:xfrm>
              <a:off x="10245893" y="3920219"/>
              <a:ext cx="1721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100" dirty="0"/>
                <a:t>GT</a:t>
              </a:r>
              <a:r>
                <a:rPr lang="zh-CN" altLang="en-US" sz="2100" dirty="0"/>
                <a:t> </a:t>
              </a:r>
              <a:r>
                <a:rPr lang="en-US" altLang="zh-CN" sz="2100" dirty="0"/>
                <a:t>output</a:t>
              </a:r>
              <a:endParaRPr lang="en-US" sz="2100" dirty="0"/>
            </a:p>
          </p:txBody>
        </p:sp>
        <p:pic>
          <p:nvPicPr>
            <p:cNvPr id="80" name="pasted-image-enhanced.pn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1818" y="2026568"/>
              <a:ext cx="1947672" cy="1947672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0711606" y="1416834"/>
                  <a:ext cx="620255" cy="738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001">
                            <a:latin typeface="Cambria Math" charset="0"/>
                          </a:rPr>
                          <m:t>y</m:t>
                        </m:r>
                      </m:oMath>
                    </m:oMathPara>
                  </a14:m>
                  <a:endParaRPr lang="en-US" sz="3001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1606" y="1416834"/>
                  <a:ext cx="620255" cy="738835"/>
                </a:xfrm>
                <a:prstGeom prst="rect">
                  <a:avLst/>
                </a:prstGeom>
                <a:blipFill>
                  <a:blip r:embed="rId1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DDC0BAED-6488-DD42-8D6E-C1D8C197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375047"/>
            <a:ext cx="9365456" cy="1821656"/>
          </a:xfrm>
        </p:spPr>
        <p:txBody>
          <a:bodyPr>
            <a:normAutofit/>
          </a:bodyPr>
          <a:lstStyle/>
          <a:p>
            <a:r>
              <a:rPr lang="en-US" sz="4800" dirty="0"/>
              <a:t>CNNs as a Perceptual Metric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D2B00-EAD2-7D4F-B779-C3039ACBD920}"/>
              </a:ext>
            </a:extLst>
          </p:cNvPr>
          <p:cNvSpPr txBox="1"/>
          <p:nvPr/>
        </p:nvSpPr>
        <p:spPr>
          <a:xfrm>
            <a:off x="9048119" y="3107861"/>
            <a:ext cx="86628" cy="5540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3" tIns="42863" rIns="42863" bIns="42863" numCol="1" spcCol="38100" rtlCol="0" anchor="ctr">
            <a:spAutoFit/>
          </a:bodyPr>
          <a:lstStyle/>
          <a:p>
            <a:pPr algn="ctr" defTabSz="492948" hangingPunct="0"/>
            <a:endParaRPr lang="en-US" sz="3038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4D5D1-2323-BA4B-92C7-1F879434917A}"/>
              </a:ext>
            </a:extLst>
          </p:cNvPr>
          <p:cNvSpPr txBox="1"/>
          <p:nvPr/>
        </p:nvSpPr>
        <p:spPr>
          <a:xfrm>
            <a:off x="3780515" y="4539852"/>
            <a:ext cx="7256347" cy="5540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3" tIns="42863" rIns="42863" bIns="42863" numCol="1" spcCol="38100" rtlCol="0" anchor="ctr">
            <a:spAutoFit/>
          </a:bodyPr>
          <a:lstStyle/>
          <a:p>
            <a:pPr algn="ctr" defTabSz="492948" hangingPunct="0"/>
            <a:r>
              <a:rPr lang="en-US" sz="3038" dirty="0">
                <a:solidFill>
                  <a:srgbClr val="000000"/>
                </a:solidFill>
                <a:sym typeface="Helvetica Light"/>
              </a:rPr>
              <a:t>F is a deep network (e.g., ImageNet classifier)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FC4E23-AB86-1544-9FA5-ECD318FB72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70" y="5991455"/>
            <a:ext cx="8973177" cy="142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D8E0D2-EFF7-9245-A852-CD11686346E9}"/>
              </a:ext>
            </a:extLst>
          </p:cNvPr>
          <p:cNvSpPr txBox="1"/>
          <p:nvPr/>
        </p:nvSpPr>
        <p:spPr>
          <a:xfrm>
            <a:off x="5963320" y="5792361"/>
            <a:ext cx="801567" cy="398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3" tIns="42863" rIns="42863" bIns="42863" numCol="1" spcCol="38100" rtlCol="0" anchor="ctr">
            <a:spAutoFit/>
          </a:bodyPr>
          <a:lstStyle/>
          <a:p>
            <a:pPr algn="ctr" defTabSz="492948" hangingPunct="0"/>
            <a:r>
              <a:rPr lang="en-US" sz="2025" dirty="0">
                <a:solidFill>
                  <a:srgbClr val="000000"/>
                </a:solidFill>
                <a:sym typeface="Helvetica Light"/>
              </a:rPr>
              <a:t>weight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C9A207-74C0-F54F-A718-AAE356D8EC80}"/>
              </a:ext>
            </a:extLst>
          </p:cNvPr>
          <p:cNvSpPr txBox="1"/>
          <p:nvPr/>
        </p:nvSpPr>
        <p:spPr>
          <a:xfrm>
            <a:off x="6582717" y="7417871"/>
            <a:ext cx="4502067" cy="398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3" tIns="42863" rIns="42863" bIns="42863" numCol="1" spcCol="38100" rtlCol="0" anchor="ctr">
            <a:spAutoFit/>
          </a:bodyPr>
          <a:lstStyle/>
          <a:p>
            <a:pPr algn="ctr" defTabSz="492948" hangingPunct="0"/>
            <a:r>
              <a:rPr lang="en-US" sz="2025" dirty="0">
                <a:solidFill>
                  <a:srgbClr val="000000"/>
                </a:solidFill>
                <a:sym typeface="Helvetica Light"/>
              </a:rPr>
              <a:t>The number of elements in the (</a:t>
            </a:r>
            <a:r>
              <a:rPr lang="en-US" sz="2025" dirty="0" err="1">
                <a:solidFill>
                  <a:srgbClr val="000000"/>
                </a:solidFill>
                <a:sym typeface="Helvetica Light"/>
              </a:rPr>
              <a:t>i</a:t>
            </a:r>
            <a:r>
              <a:rPr lang="en-US" sz="2025" dirty="0">
                <a:solidFill>
                  <a:srgbClr val="000000"/>
                </a:solidFill>
                <a:sym typeface="Helvetica Light"/>
              </a:rPr>
              <a:t>)-</a:t>
            </a:r>
            <a:r>
              <a:rPr lang="en-US" sz="2025" dirty="0" err="1">
                <a:solidFill>
                  <a:srgbClr val="000000"/>
                </a:solidFill>
                <a:sym typeface="Helvetica Light"/>
              </a:rPr>
              <a:t>th</a:t>
            </a:r>
            <a:r>
              <a:rPr lang="en-US" sz="2025" dirty="0">
                <a:solidFill>
                  <a:srgbClr val="000000"/>
                </a:solidFill>
                <a:sym typeface="Helvetica Light"/>
              </a:rPr>
              <a:t> layer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E4E552-5F5C-9F43-8EAE-829F291CDD1B}"/>
              </a:ext>
            </a:extLst>
          </p:cNvPr>
          <p:cNvSpPr txBox="1"/>
          <p:nvPr/>
        </p:nvSpPr>
        <p:spPr>
          <a:xfrm>
            <a:off x="7863926" y="5869107"/>
            <a:ext cx="1178273" cy="398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3" tIns="42863" rIns="42863" bIns="42863" numCol="1" spcCol="38100" rtlCol="0" anchor="ctr">
            <a:spAutoFit/>
          </a:bodyPr>
          <a:lstStyle/>
          <a:p>
            <a:pPr algn="ctr" defTabSz="492948" hangingPunct="0"/>
            <a:r>
              <a:rPr lang="en-US" sz="2025" dirty="0">
                <a:solidFill>
                  <a:srgbClr val="000000"/>
                </a:solidFill>
                <a:sym typeface="Helvetica Light"/>
              </a:rPr>
              <a:t>(</a:t>
            </a:r>
            <a:r>
              <a:rPr lang="en-US" sz="2025" dirty="0" err="1">
                <a:solidFill>
                  <a:srgbClr val="000000"/>
                </a:solidFill>
                <a:sym typeface="Helvetica Light"/>
              </a:rPr>
              <a:t>i</a:t>
            </a:r>
            <a:r>
              <a:rPr lang="en-US" sz="2025" dirty="0">
                <a:solidFill>
                  <a:srgbClr val="000000"/>
                </a:solidFill>
                <a:sym typeface="Helvetica Light"/>
              </a:rPr>
              <a:t>)-</a:t>
            </a:r>
            <a:r>
              <a:rPr lang="en-US" sz="2025" dirty="0" err="1">
                <a:solidFill>
                  <a:srgbClr val="000000"/>
                </a:solidFill>
                <a:sym typeface="Helvetica Light"/>
              </a:rPr>
              <a:t>th</a:t>
            </a:r>
            <a:r>
              <a:rPr lang="en-US" sz="2025" dirty="0">
                <a:solidFill>
                  <a:srgbClr val="000000"/>
                </a:solidFill>
                <a:sym typeface="Helvetica Light"/>
              </a:rPr>
              <a:t> 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C407B7-A0CC-DF43-A359-041A01C1F6B8}"/>
              </a:ext>
            </a:extLst>
          </p:cNvPr>
          <p:cNvCxnSpPr/>
          <p:nvPr/>
        </p:nvCxnSpPr>
        <p:spPr>
          <a:xfrm flipH="1">
            <a:off x="6280708" y="6153000"/>
            <a:ext cx="83408" cy="3136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0AA394-AAEC-9C4A-BD52-E655C031ACAC}"/>
              </a:ext>
            </a:extLst>
          </p:cNvPr>
          <p:cNvCxnSpPr/>
          <p:nvPr/>
        </p:nvCxnSpPr>
        <p:spPr>
          <a:xfrm flipH="1" flipV="1">
            <a:off x="7160015" y="7204376"/>
            <a:ext cx="1570806" cy="20993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8A09B1-DAD3-0148-923B-738F2099707E}"/>
              </a:ext>
            </a:extLst>
          </p:cNvPr>
          <p:cNvCxnSpPr>
            <a:cxnSpLocks/>
          </p:cNvCxnSpPr>
          <p:nvPr/>
        </p:nvCxnSpPr>
        <p:spPr>
          <a:xfrm flipH="1">
            <a:off x="7649129" y="6190547"/>
            <a:ext cx="229510" cy="27607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8227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6" grpId="0"/>
      <p:bldP spid="77" grpId="0"/>
      <p:bldP spid="78" grpId="0"/>
      <p:bldP spid="11" grpId="0"/>
      <p:bldP spid="15" grpId="0"/>
      <p:bldP spid="41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3189-2611-9149-8A9B-2E74C9B5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Perceptual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EBDAE-D7F6-3948-9207-09ECEAC70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9"/>
          <a:stretch/>
        </p:blipFill>
        <p:spPr>
          <a:xfrm>
            <a:off x="2330468" y="1545995"/>
            <a:ext cx="9969464" cy="5017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04540-B980-D443-9611-644E06FA7579}"/>
              </a:ext>
            </a:extLst>
          </p:cNvPr>
          <p:cNvSpPr txBox="1"/>
          <p:nvPr/>
        </p:nvSpPr>
        <p:spPr>
          <a:xfrm>
            <a:off x="4134240" y="5915000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Input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B6AED-A7EA-7C40-BC76-8B97A6EE0620}"/>
              </a:ext>
            </a:extLst>
          </p:cNvPr>
          <p:cNvSpPr txBox="1"/>
          <p:nvPr/>
        </p:nvSpPr>
        <p:spPr>
          <a:xfrm>
            <a:off x="9174800" y="5915000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Output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01C4F-2583-8247-8D95-30538871BC4B}"/>
              </a:ext>
            </a:extLst>
          </p:cNvPr>
          <p:cNvSpPr txBox="1"/>
          <p:nvPr/>
        </p:nvSpPr>
        <p:spPr>
          <a:xfrm>
            <a:off x="10212267" y="7706380"/>
            <a:ext cx="441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CRN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[Chen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Koltun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2017]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E70BD-15FE-C64C-8C7A-CC15CBF5FC39}"/>
              </a:ext>
            </a:extLst>
          </p:cNvPr>
          <p:cNvSpPr txBox="1"/>
          <p:nvPr/>
        </p:nvSpPr>
        <p:spPr>
          <a:xfrm>
            <a:off x="146581" y="6918007"/>
            <a:ext cx="3607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Training</a:t>
            </a:r>
            <a:r>
              <a:rPr lang="zh-CN" altLang="en-US" sz="3600" dirty="0"/>
              <a:t> </a:t>
            </a:r>
            <a:r>
              <a:rPr lang="en-US" altLang="zh-CN" sz="3600" dirty="0"/>
              <a:t>objective: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06DA24-410C-0346-9CDE-70B27117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64" y="6529744"/>
            <a:ext cx="8973177" cy="14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9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9615-48B0-9645-ABCC-B0E83EBE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E3B74-3CD3-2249-B769-11528EA0F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2BADB0B-1F3A-F743-A641-213697DD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752" y="1702317"/>
            <a:ext cx="8064896" cy="58458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4218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6" name="Screen Shot 2017-01-11 at 2.36.35 AM-filte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0" y="454327"/>
            <a:ext cx="1853779" cy="1664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7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834" y="546181"/>
            <a:ext cx="1697866" cy="14812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72" name="Group 3472"/>
          <p:cNvGrpSpPr/>
          <p:nvPr/>
        </p:nvGrpSpPr>
        <p:grpSpPr>
          <a:xfrm>
            <a:off x="2252708" y="858352"/>
            <a:ext cx="1060853" cy="845090"/>
            <a:chOff x="0" y="0"/>
            <a:chExt cx="1768087" cy="1408481"/>
          </a:xfrm>
        </p:grpSpPr>
        <p:sp>
          <p:nvSpPr>
            <p:cNvPr id="3468" name="Shape 3468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469" name="Shape 3469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470" name="Shape 3470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471" name="Shape 3471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</p:grpSp>
      <p:pic>
        <p:nvPicPr>
          <p:cNvPr id="3473" name="Screen Shot 2017-01-11 at 2.48.5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0" y="2189495"/>
            <a:ext cx="1430554" cy="14260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474" name="Screen Shot 2017-01-11 at 2.49.3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24" y="2199409"/>
            <a:ext cx="1430554" cy="14260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3479" name="Group 3479"/>
          <p:cNvGrpSpPr/>
          <p:nvPr/>
        </p:nvGrpSpPr>
        <p:grpSpPr>
          <a:xfrm>
            <a:off x="2252708" y="2489923"/>
            <a:ext cx="1060853" cy="845090"/>
            <a:chOff x="0" y="0"/>
            <a:chExt cx="1768087" cy="1408481"/>
          </a:xfrm>
        </p:grpSpPr>
        <p:sp>
          <p:nvSpPr>
            <p:cNvPr id="3475" name="Shape 3475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476" name="Shape 3476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477" name="Shape 3477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478" name="Shape 3478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</p:grpSp>
      <p:grpSp>
        <p:nvGrpSpPr>
          <p:cNvPr id="3482" name="Group 3482"/>
          <p:cNvGrpSpPr/>
          <p:nvPr/>
        </p:nvGrpSpPr>
        <p:grpSpPr>
          <a:xfrm>
            <a:off x="5536165" y="913214"/>
            <a:ext cx="4753627" cy="3998522"/>
            <a:chOff x="0" y="0"/>
            <a:chExt cx="7922710" cy="6664202"/>
          </a:xfrm>
        </p:grpSpPr>
        <p:sp>
          <p:nvSpPr>
            <p:cNvPr id="3480" name="Shape 3480"/>
            <p:cNvSpPr/>
            <p:nvPr/>
          </p:nvSpPr>
          <p:spPr>
            <a:xfrm>
              <a:off x="1628146" y="2627889"/>
              <a:ext cx="6294564" cy="1375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2862" tIns="42862" rIns="42862" bIns="42862" numCol="1" anchor="ctr">
              <a:spAutoFit/>
            </a:bodyPr>
            <a:lstStyle>
              <a:lvl1pPr>
                <a:defRPr sz="8000"/>
              </a:lvl1pPr>
            </a:lstStyle>
            <a:p>
              <a:r>
                <a:rPr sz="4800"/>
                <a:t>Universal loss?</a:t>
              </a:r>
            </a:p>
          </p:txBody>
        </p:sp>
        <p:pic>
          <p:nvPicPr>
            <p:cNvPr id="3481" name="pasted-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31780" cy="666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83" name="Shape 3483"/>
          <p:cNvSpPr/>
          <p:nvPr/>
        </p:nvSpPr>
        <p:spPr>
          <a:xfrm rot="5400000">
            <a:off x="932953" y="3747242"/>
            <a:ext cx="856003" cy="100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6000" dirty="0"/>
              <a:t>…</a:t>
            </a:r>
          </a:p>
        </p:txBody>
      </p:sp>
      <p:sp>
        <p:nvSpPr>
          <p:cNvPr id="3484" name="Shape 3484"/>
          <p:cNvSpPr/>
          <p:nvPr/>
        </p:nvSpPr>
        <p:spPr>
          <a:xfrm rot="5400000">
            <a:off x="3637038" y="3720359"/>
            <a:ext cx="856003" cy="100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6000" dirty="0"/>
              <a:t>…</a:t>
            </a:r>
          </a:p>
        </p:txBody>
      </p:sp>
      <p:sp>
        <p:nvSpPr>
          <p:cNvPr id="21" name="Shape 3519"/>
          <p:cNvSpPr/>
          <p:nvPr/>
        </p:nvSpPr>
        <p:spPr>
          <a:xfrm>
            <a:off x="2706688" y="-17590"/>
            <a:ext cx="3119379" cy="5790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numCol="1" anchor="ctr">
            <a:spAutoFit/>
          </a:bodyPr>
          <a:lstStyle/>
          <a:p>
            <a:r>
              <a:rPr sz="3200" dirty="0"/>
              <a:t>Generated images</a:t>
            </a:r>
          </a:p>
        </p:txBody>
      </p:sp>
    </p:spTree>
    <p:extLst>
      <p:ext uri="{BB962C8B-B14F-4D97-AF65-F5344CB8AC3E}">
        <p14:creationId xmlns:p14="http://schemas.microsoft.com/office/powerpoint/2010/main" val="18877739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8" name="Screen Shot 2017-01-11 at 2.36.35 AM-filte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0" y="454327"/>
            <a:ext cx="1853779" cy="1664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9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834" y="546181"/>
            <a:ext cx="1697866" cy="14812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4" name="Group 3494"/>
          <p:cNvGrpSpPr/>
          <p:nvPr/>
        </p:nvGrpSpPr>
        <p:grpSpPr>
          <a:xfrm>
            <a:off x="2252708" y="858352"/>
            <a:ext cx="1060853" cy="845090"/>
            <a:chOff x="0" y="0"/>
            <a:chExt cx="1768087" cy="1408481"/>
          </a:xfrm>
        </p:grpSpPr>
        <p:sp>
          <p:nvSpPr>
            <p:cNvPr id="3490" name="Shape 3490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491" name="Shape 3491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492" name="Shape 3492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493" name="Shape 3493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</p:grpSp>
      <p:grpSp>
        <p:nvGrpSpPr>
          <p:cNvPr id="3501" name="Group 3501"/>
          <p:cNvGrpSpPr/>
          <p:nvPr/>
        </p:nvGrpSpPr>
        <p:grpSpPr>
          <a:xfrm>
            <a:off x="2252708" y="2489923"/>
            <a:ext cx="1060853" cy="845090"/>
            <a:chOff x="0" y="0"/>
            <a:chExt cx="1768087" cy="1408481"/>
          </a:xfrm>
        </p:grpSpPr>
        <p:sp>
          <p:nvSpPr>
            <p:cNvPr id="3497" name="Shape 3497"/>
            <p:cNvSpPr/>
            <p:nvPr/>
          </p:nvSpPr>
          <p:spPr>
            <a:xfrm>
              <a:off x="0" y="704240"/>
              <a:ext cx="17680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498" name="Shape 3498"/>
            <p:cNvSpPr/>
            <p:nvPr/>
          </p:nvSpPr>
          <p:spPr>
            <a:xfrm rot="10800000">
              <a:off x="763550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499" name="Shape 3499"/>
            <p:cNvSpPr/>
            <p:nvPr/>
          </p:nvSpPr>
          <p:spPr>
            <a:xfrm rot="10800000">
              <a:off x="1117739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  <p:sp>
          <p:nvSpPr>
            <p:cNvPr id="3500" name="Shape 3500"/>
            <p:cNvSpPr/>
            <p:nvPr/>
          </p:nvSpPr>
          <p:spPr>
            <a:xfrm rot="10800000">
              <a:off x="409362" y="0"/>
              <a:ext cx="240988" cy="140848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920"/>
            </a:p>
          </p:txBody>
        </p:sp>
      </p:grpSp>
      <p:sp>
        <p:nvSpPr>
          <p:cNvPr id="3502" name="Shape 3502"/>
          <p:cNvSpPr/>
          <p:nvPr/>
        </p:nvSpPr>
        <p:spPr>
          <a:xfrm rot="5400000">
            <a:off x="932953" y="3747242"/>
            <a:ext cx="856003" cy="100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6000"/>
              <a:t>…</a:t>
            </a:r>
          </a:p>
        </p:txBody>
      </p:sp>
      <p:pic>
        <p:nvPicPr>
          <p:cNvPr id="3503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36165" y="913214"/>
            <a:ext cx="499069" cy="3998522"/>
          </a:xfrm>
          <a:prstGeom prst="rect">
            <a:avLst/>
          </a:prstGeom>
          <a:ln w="12700">
            <a:miter lim="400000"/>
          </a:ln>
        </p:spPr>
      </p:pic>
      <p:sp>
        <p:nvSpPr>
          <p:cNvPr id="3504" name="Shape 3504"/>
          <p:cNvSpPr/>
          <p:nvPr/>
        </p:nvSpPr>
        <p:spPr>
          <a:xfrm>
            <a:off x="8290789" y="4353213"/>
            <a:ext cx="2448303" cy="7328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862" tIns="42862" rIns="42862" bIns="42862" numCol="1" anchor="ctr">
            <a:spAutoFit/>
          </a:bodyPr>
          <a:lstStyle/>
          <a:p>
            <a:pPr algn="ctr">
              <a:defRPr sz="7200"/>
            </a:pPr>
            <a:r>
              <a:rPr lang="en-US" sz="4200" dirty="0"/>
              <a:t>Classifier</a:t>
            </a:r>
            <a:endParaRPr sz="4200" dirty="0"/>
          </a:p>
        </p:txBody>
      </p:sp>
      <p:sp>
        <p:nvSpPr>
          <p:cNvPr id="3505" name="Shape 3505"/>
          <p:cNvSpPr/>
          <p:nvPr/>
        </p:nvSpPr>
        <p:spPr>
          <a:xfrm>
            <a:off x="8221931" y="3322712"/>
            <a:ext cx="2740554" cy="2793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5028"/>
                </a:lnTo>
                <a:lnTo>
                  <a:pt x="21600" y="16641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sp>
        <p:nvSpPr>
          <p:cNvPr id="3506" name="Shape 3506"/>
          <p:cNvSpPr/>
          <p:nvPr/>
        </p:nvSpPr>
        <p:spPr>
          <a:xfrm>
            <a:off x="6458272" y="3149479"/>
            <a:ext cx="1534533" cy="815090"/>
          </a:xfrm>
          <a:prstGeom prst="line">
            <a:avLst/>
          </a:prstGeom>
          <a:noFill/>
          <a:ln w="1143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sp>
        <p:nvSpPr>
          <p:cNvPr id="3507" name="Shape 3507"/>
          <p:cNvSpPr/>
          <p:nvPr/>
        </p:nvSpPr>
        <p:spPr>
          <a:xfrm flipV="1">
            <a:off x="6458272" y="5189067"/>
            <a:ext cx="1534533" cy="815090"/>
          </a:xfrm>
          <a:prstGeom prst="line">
            <a:avLst/>
          </a:prstGeom>
          <a:noFill/>
          <a:ln w="1143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grpSp>
        <p:nvGrpSpPr>
          <p:cNvPr id="2" name="Group 1"/>
          <p:cNvGrpSpPr/>
          <p:nvPr/>
        </p:nvGrpSpPr>
        <p:grpSpPr>
          <a:xfrm>
            <a:off x="7022464" y="542553"/>
            <a:ext cx="7521595" cy="7412493"/>
            <a:chOff x="7022464" y="542553"/>
            <a:chExt cx="7521595" cy="7412493"/>
          </a:xfrm>
        </p:grpSpPr>
        <p:pic>
          <p:nvPicPr>
            <p:cNvPr id="3509" name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7091" y="5406587"/>
              <a:ext cx="1451555" cy="14515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510" name="Shape 3510"/>
            <p:cNvSpPr/>
            <p:nvPr/>
          </p:nvSpPr>
          <p:spPr>
            <a:xfrm>
              <a:off x="7755317" y="7092888"/>
              <a:ext cx="6788742" cy="862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2862" tIns="42862" rIns="42862" bIns="42862" numCol="1" anchor="ctr">
              <a:spAutoFit/>
            </a:bodyPr>
            <a:lstStyle>
              <a:lvl1pPr algn="l">
                <a:defRPr sz="4200"/>
              </a:lvl1pPr>
            </a:lstStyle>
            <a:p>
              <a:pPr algn="r"/>
              <a:r>
                <a:rPr sz="2520" dirty="0"/>
                <a:t>[Goodfellow, Pouget-Abadie, Mirza, Xu, Warde-Farley, Ozair, Courville, Bengio 2014]</a:t>
              </a:r>
            </a:p>
          </p:txBody>
        </p:sp>
        <p:sp>
          <p:nvSpPr>
            <p:cNvPr id="3511" name="Shape 3511"/>
            <p:cNvSpPr/>
            <p:nvPr/>
          </p:nvSpPr>
          <p:spPr>
            <a:xfrm>
              <a:off x="7022464" y="542553"/>
              <a:ext cx="6917472" cy="1317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2862" tIns="42862" rIns="42862" bIns="42862" numCol="1" anchor="ctr">
              <a:spAutoFit/>
            </a:bodyPr>
            <a:lstStyle/>
            <a:p>
              <a:pPr>
                <a:defRPr sz="6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4000" dirty="0">
                  <a:latin typeface="Calibri" charset="0"/>
                  <a:ea typeface="Calibri" charset="0"/>
                  <a:cs typeface="Calibri" charset="0"/>
                </a:rPr>
                <a:t>Generative Adversarial Network</a:t>
              </a:r>
            </a:p>
            <a:p>
              <a:pPr algn="ctr">
                <a:defRPr sz="6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4000" dirty="0">
                  <a:latin typeface="Calibri" charset="0"/>
                  <a:ea typeface="Calibri" charset="0"/>
                  <a:cs typeface="Calibri" charset="0"/>
                </a:rPr>
                <a:t> (GANs)</a:t>
              </a:r>
            </a:p>
          </p:txBody>
        </p:sp>
      </p:grpSp>
      <p:grpSp>
        <p:nvGrpSpPr>
          <p:cNvPr id="3524" name="Group 3524"/>
          <p:cNvGrpSpPr/>
          <p:nvPr/>
        </p:nvGrpSpPr>
        <p:grpSpPr>
          <a:xfrm>
            <a:off x="450272" y="4943874"/>
            <a:ext cx="7229536" cy="2892795"/>
            <a:chOff x="-1" y="8239040"/>
            <a:chExt cx="12049224" cy="4821324"/>
          </a:xfrm>
        </p:grpSpPr>
        <p:grpSp>
          <p:nvGrpSpPr>
            <p:cNvPr id="3522" name="Group 3522"/>
            <p:cNvGrpSpPr/>
            <p:nvPr/>
          </p:nvGrpSpPr>
          <p:grpSpPr>
            <a:xfrm>
              <a:off x="-1" y="8239040"/>
              <a:ext cx="12049224" cy="4821324"/>
              <a:chOff x="-1" y="8239040"/>
              <a:chExt cx="12049223" cy="4821324"/>
            </a:xfrm>
          </p:grpSpPr>
          <p:grpSp>
            <p:nvGrpSpPr>
              <p:cNvPr id="3518" name="Group 3518"/>
              <p:cNvGrpSpPr/>
              <p:nvPr/>
            </p:nvGrpSpPr>
            <p:grpSpPr>
              <a:xfrm>
                <a:off x="-1" y="8239040"/>
                <a:ext cx="12049223" cy="4758697"/>
                <a:chOff x="-1" y="-1"/>
                <a:chExt cx="12049221" cy="4758696"/>
              </a:xfrm>
            </p:grpSpPr>
            <p:sp>
              <p:nvSpPr>
                <p:cNvPr id="3514" name="Shape 3514"/>
                <p:cNvSpPr/>
                <p:nvPr/>
              </p:nvSpPr>
              <p:spPr>
                <a:xfrm flipV="1">
                  <a:off x="-1" y="-1"/>
                  <a:ext cx="12049221" cy="2318949"/>
                </a:xfrm>
                <a:prstGeom prst="line">
                  <a:avLst/>
                </a:prstGeom>
                <a:noFill/>
                <a:ln w="152400" cap="flat">
                  <a:solidFill>
                    <a:schemeClr val="tx1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42862" tIns="42862" rIns="42862" bIns="42862" numCol="1" anchor="ctr">
                  <a:noAutofit/>
                </a:bodyPr>
                <a:lstStyle/>
                <a:p>
                  <a:pPr>
                    <a:defRPr sz="3200"/>
                  </a:pPr>
                  <a:endParaRPr sz="1920"/>
                </a:p>
              </p:txBody>
            </p:sp>
            <p:grpSp>
              <p:nvGrpSpPr>
                <p:cNvPr id="3517" name="Group 3517"/>
                <p:cNvGrpSpPr/>
                <p:nvPr/>
              </p:nvGrpSpPr>
              <p:grpSpPr>
                <a:xfrm>
                  <a:off x="371720" y="2892381"/>
                  <a:ext cx="6540450" cy="1866314"/>
                  <a:chOff x="-1" y="1172551"/>
                  <a:chExt cx="6540449" cy="1866312"/>
                </a:xfrm>
              </p:grpSpPr>
              <p:pic>
                <p:nvPicPr>
                  <p:cNvPr id="3515" name="pasted-image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34020" y="1172551"/>
                    <a:ext cx="2306428" cy="1866312"/>
                  </a:xfrm>
                  <a:prstGeom prst="rect">
                    <a:avLst/>
                  </a:prstGeom>
                  <a:ln w="25400" cap="flat">
                    <a:solidFill>
                      <a:srgbClr val="F3F7F5"/>
                    </a:solidFill>
                    <a:prstDash val="solid"/>
                    <a:miter lim="400000"/>
                  </a:ln>
                  <a:effectLst>
                    <a:outerShdw blurRad="63500" dist="25400" dir="3600000" rotWithShape="0">
                      <a:srgbClr val="000000">
                        <a:alpha val="70000"/>
                      </a:srgbClr>
                    </a:outerShdw>
                  </a:effectLst>
                </p:spPr>
              </p:pic>
              <p:sp>
                <p:nvSpPr>
                  <p:cNvPr id="3516" name="Shape 3516"/>
                  <p:cNvSpPr/>
                  <p:nvPr/>
                </p:nvSpPr>
                <p:spPr>
                  <a:xfrm>
                    <a:off x="-1" y="1574662"/>
                    <a:ext cx="3417919" cy="96500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/>
                  <a:p>
                    <a:r>
                      <a:rPr sz="3200" dirty="0"/>
                      <a:t>Real photos</a:t>
                    </a:r>
                  </a:p>
                </p:txBody>
              </p:sp>
            </p:grpSp>
          </p:grpSp>
          <p:sp>
            <p:nvSpPr>
              <p:cNvPr id="3521" name="Shape 3521"/>
              <p:cNvSpPr/>
              <p:nvPr/>
            </p:nvSpPr>
            <p:spPr>
              <a:xfrm>
                <a:off x="7866158" y="11992766"/>
                <a:ext cx="913710" cy="10675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6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r>
                  <a:rPr sz="3600"/>
                  <a:t>…</a:t>
                </a:r>
              </a:p>
            </p:txBody>
          </p:sp>
        </p:grpSp>
        <p:pic>
          <p:nvPicPr>
            <p:cNvPr id="3523" name="pasted-imag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886" y="10233513"/>
              <a:ext cx="2409123" cy="160523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525" name="Shape 3525"/>
          <p:cNvSpPr/>
          <p:nvPr/>
        </p:nvSpPr>
        <p:spPr>
          <a:xfrm rot="5400000">
            <a:off x="3637038" y="3720359"/>
            <a:ext cx="856003" cy="100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>
            <a:lvl1pPr>
              <a:defRPr sz="10000">
                <a:latin typeface="Adobe 繁黑體 Std B"/>
                <a:ea typeface="Adobe 繁黑體 Std B"/>
                <a:cs typeface="Adobe 繁黑體 Std B"/>
                <a:sym typeface="Adobe 繁黑體 Std B"/>
              </a:defRPr>
            </a:lvl1pPr>
          </a:lstStyle>
          <a:p>
            <a:r>
              <a:rPr sz="6000"/>
              <a:t>…</a:t>
            </a:r>
          </a:p>
        </p:txBody>
      </p:sp>
      <p:pic>
        <p:nvPicPr>
          <p:cNvPr id="41" name="Screen Shot 2017-01-11 at 2.48.58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0" y="2189495"/>
            <a:ext cx="1430554" cy="14260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2" name="Screen Shot 2017-01-11 at 2.49.30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24" y="2199409"/>
            <a:ext cx="1430554" cy="14260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3" name="Shape 3519"/>
          <p:cNvSpPr/>
          <p:nvPr/>
        </p:nvSpPr>
        <p:spPr>
          <a:xfrm>
            <a:off x="2706688" y="-17590"/>
            <a:ext cx="3119379" cy="5790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numCol="1" anchor="ctr">
            <a:spAutoFit/>
          </a:bodyPr>
          <a:lstStyle/>
          <a:p>
            <a:r>
              <a:rPr sz="3200" dirty="0"/>
              <a:t>Generated images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11064" y="4350327"/>
            <a:ext cx="2934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Real vs. Fake</a:t>
            </a:r>
          </a:p>
        </p:txBody>
      </p:sp>
    </p:spTree>
    <p:extLst>
      <p:ext uri="{BB962C8B-B14F-4D97-AF65-F5344CB8AC3E}">
        <p14:creationId xmlns:p14="http://schemas.microsoft.com/office/powerpoint/2010/main" val="56033073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sted-image-enhanced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5310454" y="710832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6" name="pasted-image-filtered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" y="712451"/>
            <a:ext cx="1950721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49" name="Group 48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1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52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53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/>
          <p:cNvSpPr txBox="1"/>
          <p:nvPr/>
        </p:nvSpPr>
        <p:spPr>
          <a:xfrm>
            <a:off x="355258" y="2602632"/>
            <a:ext cx="194881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55" name="TextBox 54"/>
          <p:cNvSpPr txBox="1"/>
          <p:nvPr/>
        </p:nvSpPr>
        <p:spPr>
          <a:xfrm>
            <a:off x="5154960" y="2602632"/>
            <a:ext cx="227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56" name="Shape 3565"/>
          <p:cNvSpPr/>
          <p:nvPr/>
        </p:nvSpPr>
        <p:spPr>
          <a:xfrm>
            <a:off x="3019294" y="2445224"/>
            <a:ext cx="1574982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Generator</a:t>
            </a:r>
          </a:p>
        </p:txBody>
      </p:sp>
      <p:sp>
        <p:nvSpPr>
          <p:cNvPr id="58" name="Shape 1306"/>
          <p:cNvSpPr/>
          <p:nvPr/>
        </p:nvSpPr>
        <p:spPr>
          <a:xfrm>
            <a:off x="11025501" y="7563519"/>
            <a:ext cx="3604899" cy="6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800" dirty="0"/>
              <a:t>[</a:t>
            </a:r>
            <a:r>
              <a:rPr sz="2800" dirty="0" err="1"/>
              <a:t>Goodfellow</a:t>
            </a:r>
            <a:r>
              <a:rPr sz="2800" dirty="0"/>
              <a:t> et al. 2014]</a:t>
            </a:r>
          </a:p>
        </p:txBody>
      </p:sp>
    </p:spTree>
    <p:extLst>
      <p:ext uri="{BB962C8B-B14F-4D97-AF65-F5344CB8AC3E}">
        <p14:creationId xmlns:p14="http://schemas.microsoft.com/office/powerpoint/2010/main" val="161283761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-enhanced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5310454" y="710832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69061" y="3803796"/>
                <a:ext cx="1098069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A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two-player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game: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endParaRPr lang="en-US" altLang="zh-CN" sz="4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571500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20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G</m:t>
                    </m:r>
                  </m:oMath>
                </a14:m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tries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to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generate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fake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images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that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can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fool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200">
                        <a:latin typeface="Cambria Math" charset="0"/>
                        <a:ea typeface="Calibri" charset="0"/>
                        <a:cs typeface="Calibri" charset="0"/>
                      </a:rPr>
                      <m:t>D</m:t>
                    </m:r>
                    <m:r>
                      <a:rPr lang="en-US" altLang="zh-CN" sz="42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.</m:t>
                    </m:r>
                  </m:oMath>
                </a14:m>
                <a:endParaRPr lang="en-US" altLang="zh-CN" sz="4200" b="0" i="0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 marL="571500" indent="-5715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200">
                        <a:latin typeface="Cambria Math" charset="0"/>
                        <a:ea typeface="Calibri" charset="0"/>
                        <a:cs typeface="Calibri" charset="0"/>
                      </a:rPr>
                      <m:t>D</m:t>
                    </m:r>
                  </m:oMath>
                </a14:m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tries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to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detect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fake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4200" dirty="0">
                    <a:latin typeface="Calibri" charset="0"/>
                    <a:ea typeface="Calibri" charset="0"/>
                    <a:cs typeface="Calibri" charset="0"/>
                  </a:rPr>
                  <a:t>images.</a:t>
                </a:r>
                <a:r>
                  <a:rPr lang="zh-CN" altLang="en-US" sz="42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endParaRPr lang="en-US" altLang="zh-CN" sz="4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61" y="3803796"/>
                <a:ext cx="10980698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2165" t="-6006" b="-1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Shape 1306"/>
          <p:cNvSpPr/>
          <p:nvPr/>
        </p:nvSpPr>
        <p:spPr>
          <a:xfrm>
            <a:off x="11025501" y="7563519"/>
            <a:ext cx="3604899" cy="6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800" dirty="0"/>
              <a:t>[</a:t>
            </a:r>
            <a:r>
              <a:rPr sz="2800" dirty="0" err="1"/>
              <a:t>Goodfellow</a:t>
            </a:r>
            <a:r>
              <a:rPr sz="2800" dirty="0"/>
              <a:t> et al. 2014]</a:t>
            </a:r>
          </a:p>
        </p:txBody>
      </p:sp>
      <p:pic>
        <p:nvPicPr>
          <p:cNvPr id="133" name="pasted-image-filtered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" y="712451"/>
            <a:ext cx="1950721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35" name="Shape 3594"/>
          <p:cNvSpPr/>
          <p:nvPr/>
        </p:nvSpPr>
        <p:spPr>
          <a:xfrm>
            <a:off x="10116452" y="1321182"/>
            <a:ext cx="4111516" cy="64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/>
          <a:lstStyle>
            <a:lvl1pPr>
              <a:defRPr sz="6000"/>
            </a:lvl1pPr>
          </a:lstStyle>
          <a:p>
            <a:r>
              <a:rPr lang="en-US" altLang="zh-CN" sz="3600" dirty="0"/>
              <a:t>R</a:t>
            </a:r>
            <a:r>
              <a:rPr sz="3600" dirty="0"/>
              <a:t>eal </a:t>
            </a:r>
            <a:r>
              <a:rPr lang="en-US" altLang="zh-CN" sz="3600" dirty="0"/>
              <a:t>(1)</a:t>
            </a:r>
            <a:r>
              <a:rPr lang="zh-CN" altLang="en-US" sz="3600" dirty="0"/>
              <a:t> </a:t>
            </a:r>
            <a:r>
              <a:rPr sz="3600" dirty="0"/>
              <a:t>or fake</a:t>
            </a:r>
            <a:r>
              <a:rPr lang="zh-CN" altLang="en-US" sz="3600" dirty="0"/>
              <a:t> </a:t>
            </a:r>
            <a:r>
              <a:rPr lang="en-US" altLang="zh-CN" sz="3600" dirty="0"/>
              <a:t>(0)</a:t>
            </a:r>
            <a:r>
              <a:rPr sz="3600" dirty="0"/>
              <a:t>?</a:t>
            </a:r>
          </a:p>
        </p:txBody>
      </p:sp>
      <p:sp>
        <p:nvSpPr>
          <p:cNvPr id="136" name="Shape 3580"/>
          <p:cNvSpPr/>
          <p:nvPr/>
        </p:nvSpPr>
        <p:spPr>
          <a:xfrm>
            <a:off x="7600156" y="1684668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137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141" name="Group 140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143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144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145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Group 145"/>
          <p:cNvGrpSpPr/>
          <p:nvPr/>
        </p:nvGrpSpPr>
        <p:grpSpPr>
          <a:xfrm>
            <a:off x="8184781" y="862913"/>
            <a:ext cx="1227374" cy="1643510"/>
            <a:chOff x="1698576" y="4184012"/>
            <a:chExt cx="2232248" cy="2395642"/>
          </a:xfrm>
        </p:grpSpPr>
        <p:grpSp>
          <p:nvGrpSpPr>
            <p:cNvPr id="147" name="Group 146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149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150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151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TextBox 151"/>
          <p:cNvSpPr txBox="1"/>
          <p:nvPr/>
        </p:nvSpPr>
        <p:spPr>
          <a:xfrm>
            <a:off x="355258" y="2602632"/>
            <a:ext cx="194881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153" name="TextBox 152"/>
          <p:cNvSpPr txBox="1"/>
          <p:nvPr/>
        </p:nvSpPr>
        <p:spPr>
          <a:xfrm>
            <a:off x="5154960" y="2602632"/>
            <a:ext cx="227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154" name="Shape 3579"/>
          <p:cNvSpPr/>
          <p:nvPr/>
        </p:nvSpPr>
        <p:spPr>
          <a:xfrm>
            <a:off x="7774951" y="2445224"/>
            <a:ext cx="2047034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Discriminator</a:t>
            </a:r>
          </a:p>
        </p:txBody>
      </p:sp>
      <p:sp>
        <p:nvSpPr>
          <p:cNvPr id="155" name="Shape 3565"/>
          <p:cNvSpPr/>
          <p:nvPr/>
        </p:nvSpPr>
        <p:spPr>
          <a:xfrm>
            <a:off x="3019294" y="2445224"/>
            <a:ext cx="1574982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3760616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Shape 3615"/>
          <p:cNvSpPr/>
          <p:nvPr/>
        </p:nvSpPr>
        <p:spPr>
          <a:xfrm>
            <a:off x="10181196" y="1352207"/>
            <a:ext cx="2606612" cy="6483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6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Helvetica Light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10143130" y="1361503"/>
            <a:ext cx="236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fake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(0.1)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932130"/>
            <a:ext cx="35212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Learning objectiv</a:t>
            </a:r>
            <a:r>
              <a:rPr lang="en-US" altLang="zh-CN" sz="3500" dirty="0"/>
              <a:t>e</a:t>
            </a:r>
            <a:endParaRPr lang="en-US" sz="3500" dirty="0"/>
          </a:p>
        </p:txBody>
      </p:sp>
      <p:sp>
        <p:nvSpPr>
          <p:cNvPr id="44" name="Shape 1306"/>
          <p:cNvSpPr/>
          <p:nvPr/>
        </p:nvSpPr>
        <p:spPr>
          <a:xfrm>
            <a:off x="11025501" y="7563519"/>
            <a:ext cx="3604899" cy="6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800" dirty="0"/>
              <a:t>[</a:t>
            </a:r>
            <a:r>
              <a:rPr sz="2800" dirty="0" err="1"/>
              <a:t>Goodfellow</a:t>
            </a:r>
            <a:r>
              <a:rPr sz="2800" dirty="0"/>
              <a:t> et al. 2014]</a:t>
            </a:r>
          </a:p>
        </p:txBody>
      </p:sp>
      <p:sp>
        <p:nvSpPr>
          <p:cNvPr id="89" name="Shape 3625"/>
          <p:cNvSpPr/>
          <p:nvPr/>
        </p:nvSpPr>
        <p:spPr>
          <a:xfrm>
            <a:off x="531390" y="3219240"/>
            <a:ext cx="11538484" cy="0"/>
          </a:xfrm>
          <a:prstGeom prst="line">
            <a:avLst/>
          </a:prstGeom>
          <a:noFill/>
          <a:ln w="152400" cap="flat">
            <a:solidFill>
              <a:schemeClr val="accent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pic>
        <p:nvPicPr>
          <p:cNvPr id="38" name="pasted-image-filtered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" y="712451"/>
            <a:ext cx="1950721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1" name="pasted-image-enhanced.png"/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5310454" y="710832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2" name="Shape 3580"/>
          <p:cNvSpPr/>
          <p:nvPr/>
        </p:nvSpPr>
        <p:spPr>
          <a:xfrm>
            <a:off x="7600156" y="1684668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52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56" name="Group 5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1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2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8184781" y="862913"/>
            <a:ext cx="1227374" cy="1643510"/>
            <a:chOff x="1698576" y="4184012"/>
            <a:chExt cx="2232248" cy="2395642"/>
          </a:xfrm>
        </p:grpSpPr>
        <p:grpSp>
          <p:nvGrpSpPr>
            <p:cNvPr id="64" name="Group 63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80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81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82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TextBox 82"/>
          <p:cNvSpPr txBox="1"/>
          <p:nvPr/>
        </p:nvSpPr>
        <p:spPr>
          <a:xfrm>
            <a:off x="355258" y="2602632"/>
            <a:ext cx="194881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84" name="TextBox 83"/>
          <p:cNvSpPr txBox="1"/>
          <p:nvPr/>
        </p:nvSpPr>
        <p:spPr>
          <a:xfrm>
            <a:off x="5154960" y="2602632"/>
            <a:ext cx="227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90" name="Shape 3579"/>
          <p:cNvSpPr/>
          <p:nvPr/>
        </p:nvSpPr>
        <p:spPr>
          <a:xfrm>
            <a:off x="7774951" y="2445224"/>
            <a:ext cx="2047034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Discriminator</a:t>
            </a:r>
          </a:p>
        </p:txBody>
      </p:sp>
      <p:sp>
        <p:nvSpPr>
          <p:cNvPr id="91" name="Shape 3565"/>
          <p:cNvSpPr/>
          <p:nvPr/>
        </p:nvSpPr>
        <p:spPr>
          <a:xfrm>
            <a:off x="3019294" y="2445224"/>
            <a:ext cx="1574982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Generator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23CD8BE-C23C-BF4D-9404-10774DB1B9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669" y="6699666"/>
            <a:ext cx="10775852" cy="902841"/>
          </a:xfrm>
          <a:prstGeom prst="rect">
            <a:avLst/>
          </a:prstGeom>
        </p:spPr>
      </p:pic>
      <p:sp>
        <p:nvSpPr>
          <p:cNvPr id="35" name="Shape 3616">
            <a:extLst>
              <a:ext uri="{FF2B5EF4-FFF2-40B4-BE49-F238E27FC236}">
                <a16:creationId xmlns:a16="http://schemas.microsoft.com/office/drawing/2014/main" id="{280E925C-1ED5-8F40-9A95-CD52EF192B77}"/>
              </a:ext>
            </a:extLst>
          </p:cNvPr>
          <p:cNvSpPr/>
          <p:nvPr/>
        </p:nvSpPr>
        <p:spPr>
          <a:xfrm>
            <a:off x="2850704" y="7185367"/>
            <a:ext cx="490391" cy="479524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sp>
        <p:nvSpPr>
          <p:cNvPr id="36" name="Shape 3616">
            <a:extLst>
              <a:ext uri="{FF2B5EF4-FFF2-40B4-BE49-F238E27FC236}">
                <a16:creationId xmlns:a16="http://schemas.microsoft.com/office/drawing/2014/main" id="{C1A96BCF-0AF7-D140-90CD-D160B4702110}"/>
              </a:ext>
            </a:extLst>
          </p:cNvPr>
          <p:cNvSpPr/>
          <p:nvPr/>
        </p:nvSpPr>
        <p:spPr>
          <a:xfrm>
            <a:off x="4420472" y="6637282"/>
            <a:ext cx="4236515" cy="76200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271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Shape 3624"/>
          <p:cNvSpPr/>
          <p:nvPr/>
        </p:nvSpPr>
        <p:spPr>
          <a:xfrm>
            <a:off x="10011077" y="6637282"/>
            <a:ext cx="2272673" cy="762001"/>
          </a:xfrm>
          <a:prstGeom prst="rect">
            <a:avLst/>
          </a:prstGeom>
          <a:noFill/>
          <a:ln w="38100" cap="flat">
            <a:solidFill>
              <a:srgbClr val="00B05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sp>
        <p:nvSpPr>
          <p:cNvPr id="3625" name="Shape 3625"/>
          <p:cNvSpPr/>
          <p:nvPr/>
        </p:nvSpPr>
        <p:spPr>
          <a:xfrm>
            <a:off x="531390" y="3219240"/>
            <a:ext cx="11538484" cy="0"/>
          </a:xfrm>
          <a:prstGeom prst="line">
            <a:avLst/>
          </a:prstGeom>
          <a:noFill/>
          <a:ln w="152400" cap="flat">
            <a:solidFill>
              <a:schemeClr val="accent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sp>
        <p:nvSpPr>
          <p:cNvPr id="3626" name="Shape 3626"/>
          <p:cNvSpPr/>
          <p:nvPr/>
        </p:nvSpPr>
        <p:spPr>
          <a:xfrm>
            <a:off x="7614454" y="4790274"/>
            <a:ext cx="2396624" cy="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stealth" w="med" len="med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pic>
        <p:nvPicPr>
          <p:cNvPr id="3633" name="Screen Shot 2017-02-03 at 10.0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04" y="3788359"/>
            <a:ext cx="1996463" cy="2003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044069" y="3118882"/>
                <a:ext cx="5131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069" y="3118882"/>
                <a:ext cx="513133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/>
          <p:cNvGrpSpPr/>
          <p:nvPr/>
        </p:nvGrpSpPr>
        <p:grpSpPr>
          <a:xfrm>
            <a:off x="8199079" y="3968519"/>
            <a:ext cx="1227374" cy="1643510"/>
            <a:chOff x="1698576" y="4184012"/>
            <a:chExt cx="2232248" cy="2395642"/>
          </a:xfrm>
        </p:grpSpPr>
        <p:grpSp>
          <p:nvGrpSpPr>
            <p:cNvPr id="100" name="Group 99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102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103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104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/>
          <p:cNvSpPr txBox="1"/>
          <p:nvPr/>
        </p:nvSpPr>
        <p:spPr>
          <a:xfrm flipH="1">
            <a:off x="10143130" y="4467109"/>
            <a:ext cx="236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real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(0.9)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5932130"/>
            <a:ext cx="36575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Learning objective</a:t>
            </a:r>
          </a:p>
        </p:txBody>
      </p:sp>
      <p:sp>
        <p:nvSpPr>
          <p:cNvPr id="56" name="Shape 1306"/>
          <p:cNvSpPr/>
          <p:nvPr/>
        </p:nvSpPr>
        <p:spPr>
          <a:xfrm>
            <a:off x="11025501" y="7563519"/>
            <a:ext cx="3604899" cy="6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800" dirty="0"/>
              <a:t>[</a:t>
            </a:r>
            <a:r>
              <a:rPr sz="2800" dirty="0" err="1"/>
              <a:t>Goodfellow</a:t>
            </a:r>
            <a:r>
              <a:rPr sz="2800" dirty="0"/>
              <a:t> et al. 2014]</a:t>
            </a:r>
          </a:p>
        </p:txBody>
      </p:sp>
      <p:sp>
        <p:nvSpPr>
          <p:cNvPr id="57" name="Shape 3615"/>
          <p:cNvSpPr/>
          <p:nvPr/>
        </p:nvSpPr>
        <p:spPr>
          <a:xfrm>
            <a:off x="10181196" y="1352207"/>
            <a:ext cx="2606612" cy="6483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6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Helvetica Light"/>
            </a:endParaRPr>
          </a:p>
        </p:txBody>
      </p:sp>
      <p:sp>
        <p:nvSpPr>
          <p:cNvPr id="59" name="TextBox 58"/>
          <p:cNvSpPr txBox="1"/>
          <p:nvPr/>
        </p:nvSpPr>
        <p:spPr>
          <a:xfrm flipH="1">
            <a:off x="10143130" y="1361503"/>
            <a:ext cx="236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fake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(0.1)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5377617" y="5698976"/>
            <a:ext cx="18961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real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endParaRPr lang="en-US" sz="2800" dirty="0"/>
          </a:p>
        </p:txBody>
      </p:sp>
      <p:sp>
        <p:nvSpPr>
          <p:cNvPr id="50" name="Rectangle 49"/>
          <p:cNvSpPr/>
          <p:nvPr/>
        </p:nvSpPr>
        <p:spPr>
          <a:xfrm>
            <a:off x="9475440" y="3383025"/>
            <a:ext cx="5082647" cy="6676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Learnable</a:t>
            </a:r>
            <a:r>
              <a:rPr lang="zh-CN" altLang="en-US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Loss</a:t>
            </a:r>
            <a:r>
              <a:rPr lang="zh-CN" altLang="en-US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function</a:t>
            </a:r>
            <a:endParaRPr lang="en-US" sz="4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798468" y="2962672"/>
            <a:ext cx="626434" cy="7012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8798468" y="3663951"/>
            <a:ext cx="626434" cy="3045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asted-image-filtered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" y="712451"/>
            <a:ext cx="1950721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54" name="pasted-image-enhanced.png"/>
          <p:cNvPicPr>
            <a:picLocks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5310454" y="710832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8" name="Shape 3580"/>
          <p:cNvSpPr/>
          <p:nvPr/>
        </p:nvSpPr>
        <p:spPr>
          <a:xfrm>
            <a:off x="7600156" y="1684668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60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64" name="Group 63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7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8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8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/>
          <p:cNvGrpSpPr/>
          <p:nvPr/>
        </p:nvGrpSpPr>
        <p:grpSpPr>
          <a:xfrm>
            <a:off x="8184781" y="862913"/>
            <a:ext cx="1227374" cy="1643510"/>
            <a:chOff x="1698576" y="4184012"/>
            <a:chExt cx="2232248" cy="2395642"/>
          </a:xfrm>
        </p:grpSpPr>
        <p:grpSp>
          <p:nvGrpSpPr>
            <p:cNvPr id="83" name="Group 82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91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93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95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TextBox 95"/>
          <p:cNvSpPr txBox="1"/>
          <p:nvPr/>
        </p:nvSpPr>
        <p:spPr>
          <a:xfrm>
            <a:off x="355258" y="2602632"/>
            <a:ext cx="194881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97" name="TextBox 96"/>
          <p:cNvSpPr txBox="1"/>
          <p:nvPr/>
        </p:nvSpPr>
        <p:spPr>
          <a:xfrm>
            <a:off x="5154960" y="2602632"/>
            <a:ext cx="227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98" name="Shape 3579"/>
          <p:cNvSpPr/>
          <p:nvPr/>
        </p:nvSpPr>
        <p:spPr>
          <a:xfrm>
            <a:off x="7774951" y="2445224"/>
            <a:ext cx="2047034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Discriminator</a:t>
            </a:r>
          </a:p>
        </p:txBody>
      </p:sp>
      <p:sp>
        <p:nvSpPr>
          <p:cNvPr id="114" name="Shape 3565"/>
          <p:cNvSpPr/>
          <p:nvPr/>
        </p:nvSpPr>
        <p:spPr>
          <a:xfrm>
            <a:off x="3019294" y="2445224"/>
            <a:ext cx="1574982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Generator</a:t>
            </a:r>
          </a:p>
        </p:txBody>
      </p:sp>
      <p:sp>
        <p:nvSpPr>
          <p:cNvPr id="51" name="Shape 3616">
            <a:extLst>
              <a:ext uri="{FF2B5EF4-FFF2-40B4-BE49-F238E27FC236}">
                <a16:creationId xmlns:a16="http://schemas.microsoft.com/office/drawing/2014/main" id="{CC413989-4E0B-3347-A66A-C11F1B67CBD3}"/>
              </a:ext>
            </a:extLst>
          </p:cNvPr>
          <p:cNvSpPr/>
          <p:nvPr/>
        </p:nvSpPr>
        <p:spPr>
          <a:xfrm>
            <a:off x="2850704" y="7185367"/>
            <a:ext cx="490391" cy="479524"/>
          </a:xfrm>
          <a:prstGeom prst="rect">
            <a:avLst/>
          </a:prstGeom>
          <a:noFill/>
          <a:ln w="76200" cap="flat">
            <a:solidFill>
              <a:srgbClr val="00B05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sp>
        <p:nvSpPr>
          <p:cNvPr id="65" name="Shape 3616">
            <a:extLst>
              <a:ext uri="{FF2B5EF4-FFF2-40B4-BE49-F238E27FC236}">
                <a16:creationId xmlns:a16="http://schemas.microsoft.com/office/drawing/2014/main" id="{00A3D476-0F5B-8D47-816D-CFED17F07452}"/>
              </a:ext>
            </a:extLst>
          </p:cNvPr>
          <p:cNvSpPr/>
          <p:nvPr/>
        </p:nvSpPr>
        <p:spPr>
          <a:xfrm>
            <a:off x="4420472" y="6637282"/>
            <a:ext cx="4236515" cy="76200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23E2988-6694-ED4F-8529-C63539AA39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669" y="6699666"/>
            <a:ext cx="10775852" cy="9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85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Shape 3626"/>
          <p:cNvSpPr/>
          <p:nvPr/>
        </p:nvSpPr>
        <p:spPr>
          <a:xfrm>
            <a:off x="7614454" y="4790274"/>
            <a:ext cx="2396624" cy="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stealth" w="med" len="med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pic>
        <p:nvPicPr>
          <p:cNvPr id="3633" name="Screen Shot 2017-02-03 at 10.0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04" y="3788359"/>
            <a:ext cx="1996463" cy="2003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044069" y="3118882"/>
                <a:ext cx="5131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069" y="3118882"/>
                <a:ext cx="513133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V="1">
            <a:off x="12355760" y="1308574"/>
            <a:ext cx="0" cy="717994"/>
          </a:xfrm>
          <a:prstGeom prst="straightConnector1">
            <a:avLst/>
          </a:prstGeom>
          <a:ln w="152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8199079" y="3968519"/>
            <a:ext cx="1227374" cy="1643510"/>
            <a:chOff x="1698576" y="4184012"/>
            <a:chExt cx="2232248" cy="2395642"/>
          </a:xfrm>
        </p:grpSpPr>
        <p:grpSp>
          <p:nvGrpSpPr>
            <p:cNvPr id="93" name="Group 92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95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96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97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TextBox 65"/>
          <p:cNvSpPr txBox="1"/>
          <p:nvPr/>
        </p:nvSpPr>
        <p:spPr>
          <a:xfrm flipH="1">
            <a:off x="10143130" y="4467109"/>
            <a:ext cx="236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real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(0.9)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10143130" y="1361503"/>
            <a:ext cx="212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C000"/>
                </a:solidFill>
              </a:rPr>
              <a:t>fake</a:t>
            </a:r>
            <a:r>
              <a:rPr lang="zh-CN" altLang="en-US" sz="3600" dirty="0">
                <a:solidFill>
                  <a:srgbClr val="FFC000"/>
                </a:solidFill>
              </a:rPr>
              <a:t> </a:t>
            </a:r>
            <a:r>
              <a:rPr lang="en-US" altLang="zh-CN" sz="3600" dirty="0">
                <a:solidFill>
                  <a:srgbClr val="FFC000"/>
                </a:solidFill>
              </a:rPr>
              <a:t>(0.5)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69" name="Shape 3616"/>
          <p:cNvSpPr/>
          <p:nvPr/>
        </p:nvSpPr>
        <p:spPr>
          <a:xfrm>
            <a:off x="6379096" y="6637282"/>
            <a:ext cx="2277890" cy="762001"/>
          </a:xfrm>
          <a:prstGeom prst="rect">
            <a:avLst/>
          </a:prstGeom>
          <a:noFill/>
          <a:ln w="38100" cap="flat">
            <a:solidFill>
              <a:srgbClr val="FFC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32130"/>
            <a:ext cx="35212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Learning objective</a:t>
            </a:r>
          </a:p>
        </p:txBody>
      </p:sp>
      <p:sp>
        <p:nvSpPr>
          <p:cNvPr id="57" name="Shape 1306"/>
          <p:cNvSpPr/>
          <p:nvPr/>
        </p:nvSpPr>
        <p:spPr>
          <a:xfrm>
            <a:off x="11025501" y="7563519"/>
            <a:ext cx="3604899" cy="6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sz="2800" dirty="0"/>
              <a:t>[</a:t>
            </a:r>
            <a:r>
              <a:rPr sz="2800" dirty="0" err="1"/>
              <a:t>Goodfellow</a:t>
            </a:r>
            <a:r>
              <a:rPr sz="2800" dirty="0"/>
              <a:t> et al. 2014]</a:t>
            </a:r>
          </a:p>
        </p:txBody>
      </p:sp>
      <p:sp>
        <p:nvSpPr>
          <p:cNvPr id="109" name="Shape 3625"/>
          <p:cNvSpPr/>
          <p:nvPr/>
        </p:nvSpPr>
        <p:spPr>
          <a:xfrm>
            <a:off x="531390" y="3219240"/>
            <a:ext cx="11538484" cy="0"/>
          </a:xfrm>
          <a:prstGeom prst="line">
            <a:avLst/>
          </a:prstGeom>
          <a:noFill/>
          <a:ln w="152400" cap="flat">
            <a:solidFill>
              <a:schemeClr val="accent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/>
          </a:p>
        </p:txBody>
      </p:sp>
      <p:sp>
        <p:nvSpPr>
          <p:cNvPr id="112" name="TextBox 111"/>
          <p:cNvSpPr txBox="1"/>
          <p:nvPr/>
        </p:nvSpPr>
        <p:spPr>
          <a:xfrm flipH="1">
            <a:off x="5377617" y="5698976"/>
            <a:ext cx="18961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real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endParaRPr lang="en-US" sz="2800" dirty="0"/>
          </a:p>
        </p:txBody>
      </p:sp>
      <p:sp>
        <p:nvSpPr>
          <p:cNvPr id="49" name="Rectangle 48"/>
          <p:cNvSpPr/>
          <p:nvPr/>
        </p:nvSpPr>
        <p:spPr>
          <a:xfrm>
            <a:off x="9475440" y="3383025"/>
            <a:ext cx="5082647" cy="6676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Learnable</a:t>
            </a:r>
            <a:r>
              <a:rPr lang="zh-CN" altLang="en-US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Loss</a:t>
            </a:r>
            <a:r>
              <a:rPr lang="zh-CN" altLang="en-US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function</a:t>
            </a:r>
            <a:endParaRPr lang="en-US" sz="4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798468" y="2962672"/>
            <a:ext cx="626434" cy="7012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8798468" y="3663951"/>
            <a:ext cx="626434" cy="3045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asted-image-filtered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" y="712451"/>
            <a:ext cx="1950721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53" name="pasted-image-enhanced.png"/>
          <p:cNvPicPr>
            <a:picLocks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5310454" y="710832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4" name="Shape 3580"/>
          <p:cNvSpPr/>
          <p:nvPr/>
        </p:nvSpPr>
        <p:spPr>
          <a:xfrm>
            <a:off x="7600156" y="1684668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55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60" name="Group 59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62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3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4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8184781" y="862913"/>
            <a:ext cx="1227374" cy="1643510"/>
            <a:chOff x="1698576" y="4184012"/>
            <a:chExt cx="2232248" cy="2395642"/>
          </a:xfrm>
        </p:grpSpPr>
        <p:grpSp>
          <p:nvGrpSpPr>
            <p:cNvPr id="79" name="Group 78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81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82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83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extBox 83"/>
          <p:cNvSpPr txBox="1"/>
          <p:nvPr/>
        </p:nvSpPr>
        <p:spPr>
          <a:xfrm>
            <a:off x="355258" y="2602632"/>
            <a:ext cx="194881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154960" y="2602632"/>
            <a:ext cx="227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113" name="Shape 3579"/>
          <p:cNvSpPr/>
          <p:nvPr/>
        </p:nvSpPr>
        <p:spPr>
          <a:xfrm>
            <a:off x="7774951" y="2445224"/>
            <a:ext cx="2047034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Discriminator</a:t>
            </a:r>
          </a:p>
        </p:txBody>
      </p:sp>
      <p:sp>
        <p:nvSpPr>
          <p:cNvPr id="114" name="Shape 3565"/>
          <p:cNvSpPr/>
          <p:nvPr/>
        </p:nvSpPr>
        <p:spPr>
          <a:xfrm>
            <a:off x="3019294" y="2445224"/>
            <a:ext cx="1574982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Generator</a:t>
            </a:r>
          </a:p>
        </p:txBody>
      </p:sp>
      <p:pic>
        <p:nvPicPr>
          <p:cNvPr id="115" name="pasted-image-enhanced.png"/>
          <p:cNvPicPr>
            <a:picLocks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5310454" y="710832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74" name="Shape 3616">
            <a:extLst>
              <a:ext uri="{FF2B5EF4-FFF2-40B4-BE49-F238E27FC236}">
                <a16:creationId xmlns:a16="http://schemas.microsoft.com/office/drawing/2014/main" id="{5681E7A7-A79E-7648-B203-24DD92F096D9}"/>
              </a:ext>
            </a:extLst>
          </p:cNvPr>
          <p:cNvSpPr/>
          <p:nvPr/>
        </p:nvSpPr>
        <p:spPr>
          <a:xfrm>
            <a:off x="1770584" y="7185367"/>
            <a:ext cx="533487" cy="479524"/>
          </a:xfrm>
          <a:prstGeom prst="rect">
            <a:avLst/>
          </a:prstGeom>
          <a:noFill/>
          <a:ln w="76200" cap="flat">
            <a:solidFill>
              <a:srgbClr val="FFC000"/>
            </a:solidFill>
            <a:prstDash val="sysDash"/>
            <a:miter lim="400000"/>
          </a:ln>
          <a:effectLst/>
        </p:spPr>
        <p:txBody>
          <a:bodyPr wrap="square" lIns="42862" tIns="42862" rIns="42862" bIns="42862" numCol="1" anchor="ctr">
            <a:noAutofit/>
          </a:bodyPr>
          <a:lstStyle/>
          <a:p>
            <a:pPr>
              <a:defRPr sz="3200"/>
            </a:pPr>
            <a:endParaRPr sz="1920">
              <a:solidFill>
                <a:srgbClr val="FF0000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5257C5E-28B4-BA43-8122-7E35A9F818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669" y="6699666"/>
            <a:ext cx="10775852" cy="9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597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Shape 3594"/>
          <p:cNvSpPr/>
          <p:nvPr/>
        </p:nvSpPr>
        <p:spPr>
          <a:xfrm>
            <a:off x="10116452" y="1321182"/>
            <a:ext cx="2527544" cy="687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/>
          <a:lstStyle>
            <a:lvl1pPr>
              <a:defRPr sz="6000"/>
            </a:lvl1pPr>
          </a:lstStyle>
          <a:p>
            <a:r>
              <a:rPr lang="en-US" sz="3600" dirty="0">
                <a:solidFill>
                  <a:srgbClr val="00B050"/>
                </a:solidFill>
              </a:rPr>
              <a:t>Real</a:t>
            </a:r>
            <a:r>
              <a:rPr lang="zh-CN" altLang="en-US" sz="3600" dirty="0">
                <a:solidFill>
                  <a:srgbClr val="00B050"/>
                </a:solidFill>
              </a:rPr>
              <a:t>✓</a:t>
            </a:r>
            <a:endParaRPr sz="3600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5932130"/>
            <a:ext cx="35212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Learning objective</a:t>
            </a:r>
          </a:p>
        </p:txBody>
      </p:sp>
      <p:pic>
        <p:nvPicPr>
          <p:cNvPr id="37" name="pasted-image-filtered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" y="712451"/>
            <a:ext cx="1950721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8" name="pasted-image-enhanced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5310454" y="710832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0" name="Shape 3580"/>
          <p:cNvSpPr/>
          <p:nvPr/>
        </p:nvSpPr>
        <p:spPr>
          <a:xfrm>
            <a:off x="7600156" y="1684668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42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90" y="-60522"/>
                <a:ext cx="54854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24" y="-60522"/>
                <a:ext cx="128753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47" name="Group 4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4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5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5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/>
          <p:cNvGrpSpPr/>
          <p:nvPr/>
        </p:nvGrpSpPr>
        <p:grpSpPr>
          <a:xfrm>
            <a:off x="8184781" y="862913"/>
            <a:ext cx="1227374" cy="1643510"/>
            <a:chOff x="1698576" y="4184012"/>
            <a:chExt cx="2232248" cy="2395642"/>
          </a:xfrm>
        </p:grpSpPr>
        <p:grpSp>
          <p:nvGrpSpPr>
            <p:cNvPr id="53" name="Group 52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55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2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3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/>
          <p:cNvSpPr txBox="1"/>
          <p:nvPr/>
        </p:nvSpPr>
        <p:spPr>
          <a:xfrm>
            <a:off x="355258" y="2602632"/>
            <a:ext cx="194881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5154960" y="2602632"/>
            <a:ext cx="227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67" name="Shape 3579"/>
          <p:cNvSpPr/>
          <p:nvPr/>
        </p:nvSpPr>
        <p:spPr>
          <a:xfrm>
            <a:off x="7774951" y="2445224"/>
            <a:ext cx="2047034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Discriminator</a:t>
            </a:r>
          </a:p>
        </p:txBody>
      </p:sp>
      <p:sp>
        <p:nvSpPr>
          <p:cNvPr id="68" name="Shape 3565"/>
          <p:cNvSpPr/>
          <p:nvPr/>
        </p:nvSpPr>
        <p:spPr>
          <a:xfrm>
            <a:off x="3019294" y="2445224"/>
            <a:ext cx="1574982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Generator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3D4C49-B872-FE4C-BAA4-C42A95A423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669" y="6699666"/>
            <a:ext cx="10775852" cy="902841"/>
          </a:xfrm>
          <a:prstGeom prst="rect">
            <a:avLst/>
          </a:prstGeom>
        </p:spPr>
      </p:pic>
      <p:sp>
        <p:nvSpPr>
          <p:cNvPr id="30" name="Shape 1306">
            <a:extLst>
              <a:ext uri="{FF2B5EF4-FFF2-40B4-BE49-F238E27FC236}">
                <a16:creationId xmlns:a16="http://schemas.microsoft.com/office/drawing/2014/main" id="{DEC8BFA1-90AB-3A4C-81B1-0C75810CC952}"/>
              </a:ext>
            </a:extLst>
          </p:cNvPr>
          <p:cNvSpPr/>
          <p:nvPr/>
        </p:nvSpPr>
        <p:spPr>
          <a:xfrm>
            <a:off x="10828396" y="7563519"/>
            <a:ext cx="3802004" cy="6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lang="en-US" sz="2800" dirty="0"/>
              <a:t>Pix2pix </a:t>
            </a:r>
            <a:r>
              <a:rPr sz="2800" dirty="0"/>
              <a:t>[</a:t>
            </a:r>
            <a:r>
              <a:rPr lang="en-US" altLang="zh-CN" sz="2800" dirty="0"/>
              <a:t>Isola et al., 2016</a:t>
            </a:r>
            <a:r>
              <a:rPr sz="2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181121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asted-image-filtered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" y="712451"/>
            <a:ext cx="1950721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2" name="pasted-image-enhanc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55" y="702548"/>
            <a:ext cx="1943867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0" y="5932130"/>
            <a:ext cx="362227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Learning objective</a:t>
            </a:r>
          </a:p>
        </p:txBody>
      </p:sp>
      <p:sp>
        <p:nvSpPr>
          <p:cNvPr id="28" name="Shape 3594"/>
          <p:cNvSpPr/>
          <p:nvPr/>
        </p:nvSpPr>
        <p:spPr>
          <a:xfrm>
            <a:off x="10116452" y="1321182"/>
            <a:ext cx="2527544" cy="687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/>
          <a:lstStyle>
            <a:lvl1pPr>
              <a:defRPr sz="6000"/>
            </a:lvl1pPr>
          </a:lstStyle>
          <a:p>
            <a:r>
              <a:rPr lang="en-US" sz="3600" dirty="0">
                <a:solidFill>
                  <a:srgbClr val="00B050"/>
                </a:solidFill>
              </a:rPr>
              <a:t>Real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too</a:t>
            </a:r>
            <a:r>
              <a:rPr lang="zh-CN" altLang="en-US" sz="3600" dirty="0">
                <a:solidFill>
                  <a:srgbClr val="00B050"/>
                </a:solidFill>
              </a:rPr>
              <a:t>✓</a:t>
            </a:r>
            <a:endParaRPr sz="3600" dirty="0">
              <a:solidFill>
                <a:srgbClr val="00B050"/>
              </a:solidFill>
            </a:endParaRPr>
          </a:p>
        </p:txBody>
      </p:sp>
      <p:sp>
        <p:nvSpPr>
          <p:cNvPr id="48" name="Shape 3580"/>
          <p:cNvSpPr/>
          <p:nvPr/>
        </p:nvSpPr>
        <p:spPr>
          <a:xfrm>
            <a:off x="7600156" y="1684668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grpSp>
        <p:nvGrpSpPr>
          <p:cNvPr id="49" name="Group 48"/>
          <p:cNvGrpSpPr/>
          <p:nvPr/>
        </p:nvGrpSpPr>
        <p:grpSpPr>
          <a:xfrm>
            <a:off x="8184781" y="862913"/>
            <a:ext cx="1227374" cy="1643510"/>
            <a:chOff x="1698576" y="4184012"/>
            <a:chExt cx="2232248" cy="2395642"/>
          </a:xfrm>
        </p:grpSpPr>
        <p:grpSp>
          <p:nvGrpSpPr>
            <p:cNvPr id="50" name="Group 49"/>
            <p:cNvGrpSpPr/>
            <p:nvPr/>
          </p:nvGrpSpPr>
          <p:grpSpPr>
            <a:xfrm>
              <a:off x="1698576" y="4184012"/>
              <a:ext cx="2232248" cy="2395642"/>
              <a:chOff x="2343849" y="5173725"/>
              <a:chExt cx="909648" cy="1349560"/>
            </a:xfrm>
          </p:grpSpPr>
          <p:sp>
            <p:nvSpPr>
              <p:cNvPr id="52" name="Shape 3567"/>
              <p:cNvSpPr/>
              <p:nvPr/>
            </p:nvSpPr>
            <p:spPr>
              <a:xfrm rot="10800000">
                <a:off x="2683220" y="5285363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53" name="Shape 3568"/>
              <p:cNvSpPr/>
              <p:nvPr/>
            </p:nvSpPr>
            <p:spPr>
              <a:xfrm rot="10800000">
                <a:off x="3022591" y="5397993"/>
                <a:ext cx="230906" cy="90102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54" name="Shape 3569"/>
              <p:cNvSpPr/>
              <p:nvPr/>
            </p:nvSpPr>
            <p:spPr>
              <a:xfrm rot="10800000">
                <a:off x="2343849" y="5173725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Shape 3579"/>
          <p:cNvSpPr/>
          <p:nvPr/>
        </p:nvSpPr>
        <p:spPr>
          <a:xfrm>
            <a:off x="7774951" y="2445224"/>
            <a:ext cx="2047034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Discriminator</a:t>
            </a:r>
          </a:p>
        </p:txBody>
      </p:sp>
      <p:sp>
        <p:nvSpPr>
          <p:cNvPr id="62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grpSp>
        <p:nvGrpSpPr>
          <p:cNvPr id="63" name="Group 62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64" name="Group 63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66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7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68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Shape 3565"/>
          <p:cNvSpPr/>
          <p:nvPr/>
        </p:nvSpPr>
        <p:spPr>
          <a:xfrm>
            <a:off x="3019294" y="2445224"/>
            <a:ext cx="1574982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Generator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5258" y="2602632"/>
            <a:ext cx="194881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71" name="TextBox 70"/>
          <p:cNvSpPr txBox="1"/>
          <p:nvPr/>
        </p:nvSpPr>
        <p:spPr>
          <a:xfrm>
            <a:off x="5154960" y="2602632"/>
            <a:ext cx="227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07906C1-A20F-F744-9149-4D7262898A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669" y="6699666"/>
            <a:ext cx="10775852" cy="902841"/>
          </a:xfrm>
          <a:prstGeom prst="rect">
            <a:avLst/>
          </a:prstGeom>
        </p:spPr>
      </p:pic>
      <p:sp>
        <p:nvSpPr>
          <p:cNvPr id="31" name="Shape 1306">
            <a:extLst>
              <a:ext uri="{FF2B5EF4-FFF2-40B4-BE49-F238E27FC236}">
                <a16:creationId xmlns:a16="http://schemas.microsoft.com/office/drawing/2014/main" id="{2F268849-34F1-EA43-8FA6-73E0694E71B5}"/>
              </a:ext>
            </a:extLst>
          </p:cNvPr>
          <p:cNvSpPr/>
          <p:nvPr/>
        </p:nvSpPr>
        <p:spPr>
          <a:xfrm>
            <a:off x="10828396" y="7563519"/>
            <a:ext cx="3802004" cy="6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lang="en-US" sz="2800" dirty="0"/>
              <a:t>Pix2pix </a:t>
            </a:r>
            <a:r>
              <a:rPr sz="2800" dirty="0"/>
              <a:t>[</a:t>
            </a:r>
            <a:r>
              <a:rPr lang="en-US" altLang="zh-CN" sz="2800" dirty="0"/>
              <a:t>Isola et al., 2016</a:t>
            </a:r>
            <a:r>
              <a:rPr sz="2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4693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asted-image-enhanc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55" y="702548"/>
            <a:ext cx="1943867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800" name="Shape 3800"/>
          <p:cNvSpPr/>
          <p:nvPr/>
        </p:nvSpPr>
        <p:spPr>
          <a:xfrm>
            <a:off x="6307088" y="4762894"/>
            <a:ext cx="720080" cy="2016068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miter lim="400000"/>
            <a:tailEnd type="triangle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3801" name="Shape 3801"/>
          <p:cNvSpPr/>
          <p:nvPr/>
        </p:nvSpPr>
        <p:spPr>
          <a:xfrm>
            <a:off x="6307089" y="4806248"/>
            <a:ext cx="6048669" cy="1902661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miter lim="400000"/>
            <a:tailEnd type="triangle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52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pic>
        <p:nvPicPr>
          <p:cNvPr id="38" name="pasted-image-enhanc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55" y="702548"/>
            <a:ext cx="1951113" cy="19549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806" name="Shape 3806"/>
          <p:cNvSpPr/>
          <p:nvPr/>
        </p:nvSpPr>
        <p:spPr>
          <a:xfrm>
            <a:off x="10634970" y="2464812"/>
            <a:ext cx="3844917" cy="64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/>
          <a:lstStyle/>
          <a:p>
            <a:pPr>
              <a:defRPr sz="6000"/>
            </a:pPr>
            <a:r>
              <a:rPr lang="en-US" altLang="zh-CN" sz="3200" dirty="0">
                <a:latin typeface="+mj-lt"/>
              </a:rPr>
              <a:t>R</a:t>
            </a:r>
            <a:r>
              <a:rPr sz="3200" dirty="0">
                <a:latin typeface="+mj-lt"/>
              </a:rPr>
              <a:t>eal or fake </a:t>
            </a:r>
            <a:r>
              <a:rPr sz="3200" b="1" dirty="0">
                <a:latin typeface="+mj-lt"/>
                <a:ea typeface="Helvetica"/>
                <a:cs typeface="Helvetica"/>
                <a:sym typeface="Helvetica"/>
              </a:rPr>
              <a:t>pair</a:t>
            </a:r>
            <a:r>
              <a:rPr sz="3200" i="1" dirty="0"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3200" dirty="0">
                <a:latin typeface="+mj-lt"/>
              </a:rPr>
              <a:t>?</a:t>
            </a:r>
          </a:p>
        </p:txBody>
      </p:sp>
      <p:sp>
        <p:nvSpPr>
          <p:cNvPr id="3802" name="Shape 3802"/>
          <p:cNvSpPr/>
          <p:nvPr/>
        </p:nvSpPr>
        <p:spPr>
          <a:xfrm>
            <a:off x="8021347" y="2788989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3827" name="Shape 3827"/>
          <p:cNvSpPr/>
          <p:nvPr/>
        </p:nvSpPr>
        <p:spPr>
          <a:xfrm>
            <a:off x="1604751" y="2761289"/>
            <a:ext cx="3427532" cy="937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1" extrusionOk="0">
                <a:moveTo>
                  <a:pt x="0" y="0"/>
                </a:moveTo>
                <a:cubicBezTo>
                  <a:pt x="2588" y="14810"/>
                  <a:pt x="9788" y="21600"/>
                  <a:pt x="21600" y="20369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stealth"/>
          </a:ln>
        </p:spPr>
        <p:txBody>
          <a:bodyPr/>
          <a:lstStyle/>
          <a:p>
            <a:endParaRPr sz="1740"/>
          </a:p>
        </p:txBody>
      </p:sp>
      <p:grpSp>
        <p:nvGrpSpPr>
          <p:cNvPr id="3812" name="Group 3812"/>
          <p:cNvGrpSpPr/>
          <p:nvPr/>
        </p:nvGrpSpPr>
        <p:grpSpPr>
          <a:xfrm rot="5400000">
            <a:off x="6550278" y="2647794"/>
            <a:ext cx="2112254" cy="188413"/>
            <a:chOff x="0" y="0"/>
            <a:chExt cx="3520423" cy="314020"/>
          </a:xfrm>
        </p:grpSpPr>
        <p:sp>
          <p:nvSpPr>
            <p:cNvPr id="3809" name="Shape 3809"/>
            <p:cNvSpPr/>
            <p:nvPr/>
          </p:nvSpPr>
          <p:spPr>
            <a:xfrm>
              <a:off x="0" y="26778"/>
              <a:ext cx="352042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810" name="Shape 3810"/>
            <p:cNvSpPr/>
            <p:nvPr/>
          </p:nvSpPr>
          <p:spPr>
            <a:xfrm flipH="1">
              <a:off x="22704" y="0"/>
              <a:ext cx="1" cy="3140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811" name="Shape 3811"/>
            <p:cNvSpPr/>
            <p:nvPr/>
          </p:nvSpPr>
          <p:spPr>
            <a:xfrm>
              <a:off x="3500345" y="28400"/>
              <a:ext cx="1" cy="2572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</p:grpSp>
      <p:pic>
        <p:nvPicPr>
          <p:cNvPr id="3821" name="pasted-image-filte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986" y="2788989"/>
            <a:ext cx="1950721" cy="193071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823" name="Shape 3823"/>
          <p:cNvSpPr/>
          <p:nvPr/>
        </p:nvSpPr>
        <p:spPr>
          <a:xfrm>
            <a:off x="6883152" y="6757366"/>
            <a:ext cx="360040" cy="490946"/>
          </a:xfrm>
          <a:prstGeom prst="rect">
            <a:avLst/>
          </a:prstGeom>
          <a:ln w="76200">
            <a:solidFill>
              <a:schemeClr val="tx1"/>
            </a:solidFill>
            <a:miter lim="400000"/>
          </a:ln>
        </p:spPr>
        <p:txBody>
          <a:bodyPr lIns="42862" tIns="42862" rIns="42862" bIns="42862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 sz="1920"/>
          </a:p>
        </p:txBody>
      </p:sp>
      <p:sp>
        <p:nvSpPr>
          <p:cNvPr id="3824" name="Shape 3824"/>
          <p:cNvSpPr/>
          <p:nvPr/>
        </p:nvSpPr>
        <p:spPr>
          <a:xfrm>
            <a:off x="12125666" y="6791799"/>
            <a:ext cx="374110" cy="482238"/>
          </a:xfrm>
          <a:prstGeom prst="rect">
            <a:avLst/>
          </a:prstGeom>
          <a:ln w="76200">
            <a:solidFill>
              <a:schemeClr val="tx1"/>
            </a:solidFill>
            <a:miter lim="400000"/>
          </a:ln>
        </p:spPr>
        <p:txBody>
          <a:bodyPr lIns="42862" tIns="42862" rIns="42862" bIns="42862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 sz="192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asted-image-filtered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" y="712451"/>
            <a:ext cx="1950721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39" name="Group 38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40" name="Group 39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42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3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4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8605972" y="1967235"/>
            <a:ext cx="1227374" cy="1643509"/>
            <a:chOff x="1698576" y="4114800"/>
            <a:chExt cx="2232248" cy="2395642"/>
          </a:xfrm>
        </p:grpSpPr>
        <p:grpSp>
          <p:nvGrpSpPr>
            <p:cNvPr id="46" name="Group 4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48" name="Shape 3567"/>
              <p:cNvSpPr/>
              <p:nvPr/>
            </p:nvSpPr>
            <p:spPr>
              <a:xfrm rot="10800000">
                <a:off x="2683219" y="5246374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9" name="Shape 3568"/>
              <p:cNvSpPr/>
              <p:nvPr/>
            </p:nvSpPr>
            <p:spPr>
              <a:xfrm rot="10800000">
                <a:off x="3022591" y="5359002"/>
                <a:ext cx="230906" cy="90102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5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3" name="pasted-image-enhanced.pn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2"/>
          <a:stretch/>
        </p:blipFill>
        <p:spPr>
          <a:xfrm>
            <a:off x="5310454" y="710832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5298986" y="2788989"/>
            <a:ext cx="1950721" cy="195230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0" y="5932130"/>
            <a:ext cx="35212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Learning objective</a:t>
            </a:r>
          </a:p>
        </p:txBody>
      </p:sp>
      <p:sp>
        <p:nvSpPr>
          <p:cNvPr id="55" name="Shape 3579"/>
          <p:cNvSpPr/>
          <p:nvPr/>
        </p:nvSpPr>
        <p:spPr>
          <a:xfrm>
            <a:off x="8196142" y="3554125"/>
            <a:ext cx="2047034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Discriminator</a:t>
            </a:r>
          </a:p>
        </p:txBody>
      </p:sp>
      <p:sp>
        <p:nvSpPr>
          <p:cNvPr id="58" name="Shape 3565"/>
          <p:cNvSpPr/>
          <p:nvPr/>
        </p:nvSpPr>
        <p:spPr>
          <a:xfrm>
            <a:off x="3019294" y="2445224"/>
            <a:ext cx="1574982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Generator</a:t>
            </a:r>
          </a:p>
        </p:txBody>
      </p:sp>
      <p:sp>
        <p:nvSpPr>
          <p:cNvPr id="63" name="Shape 1306"/>
          <p:cNvSpPr/>
          <p:nvPr/>
        </p:nvSpPr>
        <p:spPr>
          <a:xfrm>
            <a:off x="10828396" y="7563519"/>
            <a:ext cx="3802004" cy="6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lang="en-US" sz="2800" dirty="0"/>
              <a:t>Pix2pix </a:t>
            </a:r>
            <a:r>
              <a:rPr sz="2800" dirty="0"/>
              <a:t>[</a:t>
            </a:r>
            <a:r>
              <a:rPr lang="en-US" altLang="zh-CN" sz="2800" dirty="0"/>
              <a:t>Isola et al., 2016</a:t>
            </a:r>
            <a:r>
              <a:rPr sz="2800" dirty="0"/>
              <a:t>]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DBBE8E91-8823-8C43-86BF-E0B54D141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6669" y="6696862"/>
            <a:ext cx="11885136" cy="90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156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0" grpId="0" animBg="1"/>
      <p:bldP spid="3801" grpId="0" animBg="1"/>
      <p:bldP spid="3806" grpId="0" animBg="1"/>
      <p:bldP spid="3802" grpId="0" animBg="1"/>
      <p:bldP spid="3827" grpId="0" animBg="1"/>
      <p:bldP spid="3823" grpId="0" animBg="1"/>
      <p:bldP spid="3824" grpId="0" animBg="1"/>
      <p:bldP spid="2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23F477-74C1-DB42-9301-A349FD843697}"/>
              </a:ext>
            </a:extLst>
          </p:cNvPr>
          <p:cNvGrpSpPr/>
          <p:nvPr/>
        </p:nvGrpSpPr>
        <p:grpSpPr>
          <a:xfrm>
            <a:off x="834480" y="3560872"/>
            <a:ext cx="5535808" cy="1230751"/>
            <a:chOff x="834480" y="3360655"/>
            <a:chExt cx="5535808" cy="1230751"/>
          </a:xfrm>
        </p:grpSpPr>
        <p:sp>
          <p:nvSpPr>
            <p:cNvPr id="2703" name="VAEs"/>
            <p:cNvSpPr txBox="1"/>
            <p:nvPr/>
          </p:nvSpPr>
          <p:spPr>
            <a:xfrm>
              <a:off x="834480" y="3360655"/>
              <a:ext cx="764985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50" dirty="0"/>
                <a:t>VAEs</a:t>
              </a:r>
            </a:p>
          </p:txBody>
        </p:sp>
        <p:sp>
          <p:nvSpPr>
            <p:cNvPr id="2704" name="Pros: Cheap to sample, good coverage"/>
            <p:cNvSpPr txBox="1"/>
            <p:nvPr/>
          </p:nvSpPr>
          <p:spPr>
            <a:xfrm>
              <a:off x="1223847" y="3770445"/>
              <a:ext cx="5146441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Pros: Cheap to sample, good coverage</a:t>
              </a:r>
            </a:p>
          </p:txBody>
        </p:sp>
        <p:sp>
          <p:nvSpPr>
            <p:cNvPr id="2705" name="Cons: Blurry samples (in practice)"/>
            <p:cNvSpPr txBox="1"/>
            <p:nvPr/>
          </p:nvSpPr>
          <p:spPr>
            <a:xfrm>
              <a:off x="1223847" y="4180235"/>
              <a:ext cx="4537300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Cons: Blurry samples (in practice)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270CFE-490F-F848-B681-41AFDB4B1256}"/>
              </a:ext>
            </a:extLst>
          </p:cNvPr>
          <p:cNvGrpSpPr/>
          <p:nvPr/>
        </p:nvGrpSpPr>
        <p:grpSpPr>
          <a:xfrm>
            <a:off x="834480" y="4996173"/>
            <a:ext cx="8453273" cy="1245647"/>
            <a:chOff x="834480" y="4932360"/>
            <a:chExt cx="8453273" cy="1245647"/>
          </a:xfrm>
        </p:grpSpPr>
        <p:sp>
          <p:nvSpPr>
            <p:cNvPr id="2706" name="GANs"/>
            <p:cNvSpPr txBox="1"/>
            <p:nvPr/>
          </p:nvSpPr>
          <p:spPr>
            <a:xfrm>
              <a:off x="834480" y="4932360"/>
              <a:ext cx="834363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50" dirty="0"/>
                <a:t>GANs</a:t>
              </a:r>
            </a:p>
          </p:txBody>
        </p:sp>
        <p:sp>
          <p:nvSpPr>
            <p:cNvPr id="2707" name="Pros: Cheap to sample, fast to train, require little data"/>
            <p:cNvSpPr txBox="1"/>
            <p:nvPr/>
          </p:nvSpPr>
          <p:spPr>
            <a:xfrm>
              <a:off x="1223847" y="5371475"/>
              <a:ext cx="6605174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Pros: Cheap to sample, fast to train</a:t>
              </a:r>
              <a:r>
                <a:rPr lang="en-US" sz="2250" dirty="0"/>
                <a:t>, good samples</a:t>
              </a:r>
              <a:endParaRPr sz="2250" dirty="0"/>
            </a:p>
          </p:txBody>
        </p:sp>
        <p:sp>
          <p:nvSpPr>
            <p:cNvPr id="2708" name="Cons: No likelihoods, bad coverage (mode collapse), finicky to train (minimax)"/>
            <p:cNvSpPr txBox="1"/>
            <p:nvPr/>
          </p:nvSpPr>
          <p:spPr>
            <a:xfrm>
              <a:off x="1223847" y="5766836"/>
              <a:ext cx="8063906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Cons: No likelihoods</a:t>
              </a:r>
              <a:r>
                <a:rPr lang="en-US" sz="2250" dirty="0"/>
                <a:t> (density)</a:t>
              </a:r>
              <a:r>
                <a:rPr sz="2250" dirty="0"/>
                <a:t>, bad coverage (mode collapse)</a:t>
              </a:r>
            </a:p>
          </p:txBody>
        </p:sp>
      </p:grpSp>
      <p:sp>
        <p:nvSpPr>
          <p:cNvPr id="2709" name="[adapted from slide by David Duvenaud]"/>
          <p:cNvSpPr txBox="1"/>
          <p:nvPr/>
        </p:nvSpPr>
        <p:spPr>
          <a:xfrm>
            <a:off x="9275567" y="7873829"/>
            <a:ext cx="5354833" cy="35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147" tIns="32147" rIns="32147" bIns="32147" anchor="ctr">
            <a:spAutoFit/>
          </a:bodyPr>
          <a:lstStyle>
            <a:lvl1pPr defTabSz="821531">
              <a:defRPr sz="42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r"/>
            <a:r>
              <a:rPr sz="1890" dirty="0"/>
              <a:t>[adapted </a:t>
            </a:r>
            <a:r>
              <a:rPr lang="en-US" sz="1890" dirty="0"/>
              <a:t>from Phillip Isola and </a:t>
            </a:r>
            <a:r>
              <a:rPr sz="1890" dirty="0"/>
              <a:t>David </a:t>
            </a:r>
            <a:r>
              <a:rPr sz="1890" dirty="0" err="1"/>
              <a:t>Duvenaud</a:t>
            </a:r>
            <a:r>
              <a:rPr sz="1890" dirty="0"/>
              <a:t>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A1B168-A2DF-8640-BC0F-8163F0F3054E}"/>
              </a:ext>
            </a:extLst>
          </p:cNvPr>
          <p:cNvGrpSpPr/>
          <p:nvPr/>
        </p:nvGrpSpPr>
        <p:grpSpPr>
          <a:xfrm>
            <a:off x="834481" y="6446369"/>
            <a:ext cx="9495224" cy="1555979"/>
            <a:chOff x="834481" y="6446369"/>
            <a:chExt cx="9495224" cy="1555979"/>
          </a:xfrm>
        </p:grpSpPr>
        <p:sp>
          <p:nvSpPr>
            <p:cNvPr id="19" name="GANs">
              <a:extLst>
                <a:ext uri="{FF2B5EF4-FFF2-40B4-BE49-F238E27FC236}">
                  <a16:creationId xmlns:a16="http://schemas.microsoft.com/office/drawing/2014/main" id="{B063A539-ED99-2949-ADE1-DA1D370DC94C}"/>
                </a:ext>
              </a:extLst>
            </p:cNvPr>
            <p:cNvSpPr txBox="1"/>
            <p:nvPr/>
          </p:nvSpPr>
          <p:spPr>
            <a:xfrm>
              <a:off x="834481" y="6446369"/>
              <a:ext cx="2565606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250" dirty="0"/>
                <a:t>Flow-based models</a:t>
              </a:r>
              <a:endParaRPr sz="2250" dirty="0"/>
            </a:p>
          </p:txBody>
        </p:sp>
        <p:sp>
          <p:nvSpPr>
            <p:cNvPr id="20" name="Pros: Cheap to sample, fast to train, require little data">
              <a:extLst>
                <a:ext uri="{FF2B5EF4-FFF2-40B4-BE49-F238E27FC236}">
                  <a16:creationId xmlns:a16="http://schemas.microsoft.com/office/drawing/2014/main" id="{3EBAEEAE-7652-BB43-947A-EB2A6C82F765}"/>
                </a:ext>
              </a:extLst>
            </p:cNvPr>
            <p:cNvSpPr txBox="1"/>
            <p:nvPr/>
          </p:nvSpPr>
          <p:spPr>
            <a:xfrm>
              <a:off x="1223847" y="6878304"/>
              <a:ext cx="5322771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Pros: Cheap to sample, </a:t>
              </a:r>
              <a:r>
                <a:rPr lang="en-US" sz="2250" dirty="0"/>
                <a:t>exact likelihoods</a:t>
              </a:r>
              <a:endParaRPr sz="2250" dirty="0"/>
            </a:p>
          </p:txBody>
        </p:sp>
        <p:sp>
          <p:nvSpPr>
            <p:cNvPr id="21" name="Cons: No likelihoods, bad coverage (mode collapse), finicky to train (minimax)">
              <a:extLst>
                <a:ext uri="{FF2B5EF4-FFF2-40B4-BE49-F238E27FC236}">
                  <a16:creationId xmlns:a16="http://schemas.microsoft.com/office/drawing/2014/main" id="{4A0E755D-7F55-6442-A9E6-BEBDCDC30E0C}"/>
                </a:ext>
              </a:extLst>
            </p:cNvPr>
            <p:cNvSpPr txBox="1"/>
            <p:nvPr/>
          </p:nvSpPr>
          <p:spPr>
            <a:xfrm>
              <a:off x="1223847" y="7244929"/>
              <a:ext cx="9105858" cy="7574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Cons: </a:t>
              </a:r>
              <a:r>
                <a:rPr lang="en-US" sz="2250" dirty="0"/>
                <a:t>memory-intensive; slow training; limited choices for generators, </a:t>
              </a:r>
            </a:p>
            <a:p>
              <a:pPr algn="l"/>
              <a:r>
                <a:rPr lang="en-US" sz="2250" dirty="0"/>
                <a:t>          high-dimensional codes</a:t>
              </a:r>
              <a:endParaRPr sz="225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1246EB5-09D8-114D-BC20-6CEFBE7EE9BE}"/>
              </a:ext>
            </a:extLst>
          </p:cNvPr>
          <p:cNvGrpSpPr/>
          <p:nvPr/>
        </p:nvGrpSpPr>
        <p:grpSpPr>
          <a:xfrm>
            <a:off x="834480" y="2211566"/>
            <a:ext cx="5487718" cy="1144756"/>
            <a:chOff x="834480" y="1999225"/>
            <a:chExt cx="5487718" cy="1144756"/>
          </a:xfrm>
        </p:grpSpPr>
        <p:sp>
          <p:nvSpPr>
            <p:cNvPr id="2701" name="Pros: Exact likelihoods, easy to train, good coverage"/>
            <p:cNvSpPr txBox="1"/>
            <p:nvPr/>
          </p:nvSpPr>
          <p:spPr>
            <a:xfrm>
              <a:off x="1223847" y="2387401"/>
              <a:ext cx="5098351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Pros: Exact likelihoods</a:t>
              </a:r>
              <a:r>
                <a:rPr lang="en-US" sz="2250" dirty="0"/>
                <a:t>, </a:t>
              </a:r>
              <a:r>
                <a:rPr sz="2250" dirty="0"/>
                <a:t>good coverage</a:t>
              </a:r>
            </a:p>
          </p:txBody>
        </p:sp>
        <p:sp>
          <p:nvSpPr>
            <p:cNvPr id="2702" name="Cons: Slow to evaluate or sample"/>
            <p:cNvSpPr txBox="1"/>
            <p:nvPr/>
          </p:nvSpPr>
          <p:spPr>
            <a:xfrm>
              <a:off x="1223846" y="2732810"/>
              <a:ext cx="4360970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Cons: Slow to evaluate or sample</a:t>
              </a:r>
            </a:p>
          </p:txBody>
        </p:sp>
        <p:sp>
          <p:nvSpPr>
            <p:cNvPr id="16" name="Autoregressive models">
              <a:extLst>
                <a:ext uri="{FF2B5EF4-FFF2-40B4-BE49-F238E27FC236}">
                  <a16:creationId xmlns:a16="http://schemas.microsoft.com/office/drawing/2014/main" id="{39EEE3BD-DED7-EA40-91C7-A71E52170269}"/>
                </a:ext>
              </a:extLst>
            </p:cNvPr>
            <p:cNvSpPr txBox="1"/>
            <p:nvPr/>
          </p:nvSpPr>
          <p:spPr>
            <a:xfrm>
              <a:off x="834480" y="1999225"/>
              <a:ext cx="2998417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50" dirty="0"/>
                <a:t>Autoregressive models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183264-99A6-394A-8D3F-EEC9E2FCE86B}"/>
              </a:ext>
            </a:extLst>
          </p:cNvPr>
          <p:cNvGrpSpPr/>
          <p:nvPr/>
        </p:nvGrpSpPr>
        <p:grpSpPr>
          <a:xfrm>
            <a:off x="834481" y="507079"/>
            <a:ext cx="10953957" cy="1499937"/>
            <a:chOff x="834481" y="507079"/>
            <a:chExt cx="10953957" cy="1499937"/>
          </a:xfrm>
        </p:grpSpPr>
        <p:sp>
          <p:nvSpPr>
            <p:cNvPr id="2700" name="Autoregressive models"/>
            <p:cNvSpPr txBox="1"/>
            <p:nvPr/>
          </p:nvSpPr>
          <p:spPr>
            <a:xfrm>
              <a:off x="834481" y="507079"/>
              <a:ext cx="2838117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250" dirty="0"/>
                <a:t>Ideal models (Dream)</a:t>
              </a:r>
              <a:endParaRPr sz="2250" dirty="0"/>
            </a:p>
          </p:txBody>
        </p:sp>
        <p:sp>
          <p:nvSpPr>
            <p:cNvPr id="17" name="Pros: Exact likelihoods, easy to train, good coverage">
              <a:extLst>
                <a:ext uri="{FF2B5EF4-FFF2-40B4-BE49-F238E27FC236}">
                  <a16:creationId xmlns:a16="http://schemas.microsoft.com/office/drawing/2014/main" id="{5AEB3FB3-7DFA-464A-8D46-052ADFF8B843}"/>
                </a:ext>
              </a:extLst>
            </p:cNvPr>
            <p:cNvSpPr txBox="1"/>
            <p:nvPr/>
          </p:nvSpPr>
          <p:spPr>
            <a:xfrm>
              <a:off x="1223847" y="878338"/>
              <a:ext cx="10564591" cy="7574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Pros: </a:t>
              </a:r>
              <a:r>
                <a:rPr lang="en-US" sz="2250" dirty="0"/>
                <a:t>good sample, fast sample, </a:t>
              </a:r>
              <a:r>
                <a:rPr sz="2250" dirty="0"/>
                <a:t>Exact</a:t>
              </a:r>
              <a:r>
                <a:rPr lang="en-US" sz="2250" dirty="0"/>
                <a:t>/fast </a:t>
              </a:r>
              <a:r>
                <a:rPr sz="2250" dirty="0"/>
                <a:t>likelihoods</a:t>
              </a:r>
              <a:endParaRPr lang="en-US" sz="2250" dirty="0"/>
            </a:p>
            <a:p>
              <a:pPr algn="l"/>
              <a:r>
                <a:rPr sz="2250" dirty="0"/>
                <a:t>good coverage</a:t>
              </a:r>
              <a:r>
                <a:rPr lang="en-US" sz="2250" dirty="0"/>
                <a:t>, easy/fast to training, learn low-dimensional latent representation. </a:t>
              </a:r>
              <a:endParaRPr sz="2250" dirty="0"/>
            </a:p>
          </p:txBody>
        </p:sp>
        <p:sp>
          <p:nvSpPr>
            <p:cNvPr id="18" name="Cons: Slow to evaluate or sample">
              <a:extLst>
                <a:ext uri="{FF2B5EF4-FFF2-40B4-BE49-F238E27FC236}">
                  <a16:creationId xmlns:a16="http://schemas.microsoft.com/office/drawing/2014/main" id="{A9FA42BB-BD74-D742-A6E4-E8F4D49D308D}"/>
                </a:ext>
              </a:extLst>
            </p:cNvPr>
            <p:cNvSpPr txBox="1"/>
            <p:nvPr/>
          </p:nvSpPr>
          <p:spPr>
            <a:xfrm>
              <a:off x="1223847" y="1595845"/>
              <a:ext cx="1924405" cy="4111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147" tIns="32147" rIns="32147" bIns="32147" anchor="ctr">
              <a:spAutoFit/>
            </a:bodyPr>
            <a:lstStyle>
              <a:lvl1pPr defTabSz="821531"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l"/>
              <a:r>
                <a:rPr sz="2250" dirty="0"/>
                <a:t>Cons: </a:t>
              </a:r>
              <a:r>
                <a:rPr lang="en-US" sz="2250" dirty="0"/>
                <a:t>no cons</a:t>
              </a:r>
              <a:endParaRPr sz="22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378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8" name="Group 4138"/>
          <p:cNvGrpSpPr/>
          <p:nvPr/>
        </p:nvGrpSpPr>
        <p:grpSpPr>
          <a:xfrm>
            <a:off x="1194520" y="477469"/>
            <a:ext cx="5458726" cy="548226"/>
            <a:chOff x="0" y="-4414"/>
            <a:chExt cx="9097876" cy="913709"/>
          </a:xfrm>
        </p:grpSpPr>
        <p:sp>
          <p:nvSpPr>
            <p:cNvPr id="4136" name="Shape 4136"/>
            <p:cNvSpPr/>
            <p:nvPr/>
          </p:nvSpPr>
          <p:spPr>
            <a:xfrm>
              <a:off x="0" y="-4414"/>
              <a:ext cx="3387145" cy="913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2862" tIns="42862" rIns="42862" bIns="42862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3000" dirty="0">
                  <a:latin typeface="+mj-lt"/>
                </a:rPr>
                <a:t>#edges2cats</a:t>
              </a:r>
            </a:p>
          </p:txBody>
        </p:sp>
        <p:sp>
          <p:nvSpPr>
            <p:cNvPr id="4137" name="Shape 4137"/>
            <p:cNvSpPr/>
            <p:nvPr/>
          </p:nvSpPr>
          <p:spPr>
            <a:xfrm>
              <a:off x="4159880" y="21231"/>
              <a:ext cx="4937996" cy="862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2862" tIns="42862" rIns="42862" bIns="42862" numCol="1" anchor="ctr">
              <a:spAutoFit/>
            </a:bodyPr>
            <a:lstStyle>
              <a:lvl1pPr>
                <a:defRPr sz="4200"/>
              </a:lvl1pPr>
            </a:lstStyle>
            <a:p>
              <a:r>
                <a:rPr sz="2800" dirty="0"/>
                <a:t>[Christopher Hesse]</a:t>
              </a:r>
            </a:p>
          </p:txBody>
        </p:sp>
      </p:grpSp>
      <p:pic>
        <p:nvPicPr>
          <p:cNvPr id="4133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71" y="4409704"/>
            <a:ext cx="5916098" cy="2791733"/>
          </a:xfrm>
          <a:prstGeom prst="rect">
            <a:avLst/>
          </a:prstGeom>
          <a:ln w="12700">
            <a:miter lim="400000"/>
          </a:ln>
        </p:spPr>
      </p:pic>
      <p:sp>
        <p:nvSpPr>
          <p:cNvPr id="4139" name="Shape 4139"/>
          <p:cNvSpPr/>
          <p:nvPr/>
        </p:nvSpPr>
        <p:spPr>
          <a:xfrm>
            <a:off x="2324079" y="7314167"/>
            <a:ext cx="2588483" cy="54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431" rIns="27431"/>
          <a:lstStyle>
            <a:lvl1pPr defTabSz="1303363">
              <a:defRPr sz="3200"/>
            </a:lvl1pPr>
          </a:lstStyle>
          <a:p>
            <a:pPr algn="ctr"/>
            <a:r>
              <a:rPr sz="2800" dirty="0"/>
              <a:t>Ivy </a:t>
            </a:r>
            <a:r>
              <a:rPr sz="2800" dirty="0" err="1"/>
              <a:t>Tasi</a:t>
            </a:r>
            <a:r>
              <a:rPr sz="2800" dirty="0"/>
              <a:t> @</a:t>
            </a:r>
            <a:r>
              <a:rPr sz="2800" dirty="0" err="1"/>
              <a:t>ivymyt</a:t>
            </a:r>
            <a:endParaRPr sz="2800" dirty="0"/>
          </a:p>
        </p:txBody>
      </p:sp>
      <p:pic>
        <p:nvPicPr>
          <p:cNvPr id="4141" name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56" y="1265487"/>
            <a:ext cx="5999727" cy="2754875"/>
          </a:xfrm>
          <a:prstGeom prst="rect">
            <a:avLst/>
          </a:prstGeom>
          <a:ln w="12700">
            <a:miter lim="400000"/>
          </a:ln>
        </p:spPr>
      </p:pic>
      <p:sp>
        <p:nvSpPr>
          <p:cNvPr id="4142" name="Shape 4142"/>
          <p:cNvSpPr/>
          <p:nvPr/>
        </p:nvSpPr>
        <p:spPr>
          <a:xfrm>
            <a:off x="2324078" y="3965288"/>
            <a:ext cx="2588483" cy="54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431" rIns="27431"/>
          <a:lstStyle>
            <a:lvl1pPr defTabSz="1303363">
              <a:defRPr sz="3200"/>
            </a:lvl1pPr>
          </a:lstStyle>
          <a:p>
            <a:pPr algn="ctr"/>
            <a:r>
              <a:rPr sz="2800" dirty="0"/>
              <a:t>@</a:t>
            </a:r>
            <a:r>
              <a:rPr sz="2800" dirty="0" err="1"/>
              <a:t>gods_tail</a:t>
            </a:r>
            <a:endParaRPr sz="2800" dirty="0"/>
          </a:p>
        </p:txBody>
      </p:sp>
      <p:pic>
        <p:nvPicPr>
          <p:cNvPr id="5" name="cat_draw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99176" y="586408"/>
            <a:ext cx="6943580" cy="4131717"/>
          </a:xfrm>
          <a:prstGeom prst="rect">
            <a:avLst/>
          </a:prstGeom>
        </p:spPr>
      </p:pic>
      <p:sp>
        <p:nvSpPr>
          <p:cNvPr id="13" name="Shape 4142"/>
          <p:cNvSpPr/>
          <p:nvPr/>
        </p:nvSpPr>
        <p:spPr>
          <a:xfrm>
            <a:off x="8859676" y="4690864"/>
            <a:ext cx="3422581" cy="54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431" rIns="27431"/>
          <a:lstStyle>
            <a:lvl1pPr defTabSz="1303363">
              <a:defRPr sz="3200"/>
            </a:lvl1pPr>
          </a:lstStyle>
          <a:p>
            <a:pPr algn="ctr"/>
            <a:r>
              <a:rPr lang="en-US" sz="2800" dirty="0"/>
              <a:t>@</a:t>
            </a:r>
            <a:r>
              <a:rPr lang="en-US" sz="2800" dirty="0" err="1"/>
              <a:t>matthematician</a:t>
            </a:r>
            <a:endParaRPr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970470" y="7706380"/>
            <a:ext cx="4659930" cy="52322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https://affinelayer.com/pixsrv/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7519644" y="5486956"/>
            <a:ext cx="6523112" cy="1940212"/>
            <a:chOff x="11860781" y="2996007"/>
            <a:chExt cx="11839406" cy="3521473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60781" y="2996007"/>
              <a:ext cx="11839406" cy="26965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" name="Shape 4140"/>
            <p:cNvSpPr/>
            <p:nvPr/>
          </p:nvSpPr>
          <p:spPr>
            <a:xfrm>
              <a:off x="14299134" y="5612604"/>
              <a:ext cx="6962700" cy="9048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/>
            <a:lstStyle>
              <a:lvl1pPr defTabSz="1303363">
                <a:defRPr sz="3200"/>
              </a:lvl1pPr>
            </a:lstStyle>
            <a:p>
              <a:pPr algn="ctr"/>
              <a:r>
                <a:rPr sz="2800" dirty="0" err="1"/>
                <a:t>Vitaly</a:t>
              </a:r>
              <a:r>
                <a:rPr sz="2800" dirty="0"/>
                <a:t> </a:t>
              </a:r>
              <a:r>
                <a:rPr sz="2800" dirty="0" err="1"/>
                <a:t>Vidmirov</a:t>
              </a:r>
              <a:r>
                <a:rPr sz="2800" dirty="0"/>
                <a:t> @</a:t>
              </a:r>
              <a:r>
                <a:rPr sz="2800" dirty="0" err="1"/>
                <a:t>vvid</a:t>
              </a:r>
              <a:endParaRPr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03732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139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3585"/>
          <p:cNvSpPr/>
          <p:nvPr/>
        </p:nvSpPr>
        <p:spPr>
          <a:xfrm>
            <a:off x="2608473" y="1676324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pic>
        <p:nvPicPr>
          <p:cNvPr id="38" name="pasted-image-enhanc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55" y="702548"/>
            <a:ext cx="1951113" cy="19549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51" name="pasted-image-enhanced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55" y="702547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802" name="Shape 3802"/>
          <p:cNvSpPr/>
          <p:nvPr/>
        </p:nvSpPr>
        <p:spPr>
          <a:xfrm>
            <a:off x="8021347" y="2788989"/>
            <a:ext cx="23966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42862" tIns="42862" rIns="42862" bIns="42862" anchor="ctr"/>
          <a:lstStyle/>
          <a:p>
            <a:pPr>
              <a:defRPr sz="3200"/>
            </a:pPr>
            <a:endParaRPr sz="1920"/>
          </a:p>
        </p:txBody>
      </p:sp>
      <p:sp>
        <p:nvSpPr>
          <p:cNvPr id="3827" name="Shape 3827"/>
          <p:cNvSpPr/>
          <p:nvPr/>
        </p:nvSpPr>
        <p:spPr>
          <a:xfrm>
            <a:off x="1604751" y="2761289"/>
            <a:ext cx="3427532" cy="937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1" extrusionOk="0">
                <a:moveTo>
                  <a:pt x="0" y="0"/>
                </a:moveTo>
                <a:cubicBezTo>
                  <a:pt x="2588" y="14810"/>
                  <a:pt x="9788" y="21600"/>
                  <a:pt x="21600" y="20369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stealth"/>
          </a:ln>
        </p:spPr>
        <p:txBody>
          <a:bodyPr/>
          <a:lstStyle/>
          <a:p>
            <a:endParaRPr sz="1740"/>
          </a:p>
        </p:txBody>
      </p:sp>
      <p:grpSp>
        <p:nvGrpSpPr>
          <p:cNvPr id="3812" name="Group 3812"/>
          <p:cNvGrpSpPr/>
          <p:nvPr/>
        </p:nvGrpSpPr>
        <p:grpSpPr>
          <a:xfrm rot="5400000">
            <a:off x="6550278" y="2647794"/>
            <a:ext cx="2112254" cy="188413"/>
            <a:chOff x="0" y="0"/>
            <a:chExt cx="3520423" cy="314020"/>
          </a:xfrm>
        </p:grpSpPr>
        <p:sp>
          <p:nvSpPr>
            <p:cNvPr id="3809" name="Shape 3809"/>
            <p:cNvSpPr/>
            <p:nvPr/>
          </p:nvSpPr>
          <p:spPr>
            <a:xfrm>
              <a:off x="0" y="26778"/>
              <a:ext cx="352042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810" name="Shape 3810"/>
            <p:cNvSpPr/>
            <p:nvPr/>
          </p:nvSpPr>
          <p:spPr>
            <a:xfrm flipH="1">
              <a:off x="22704" y="0"/>
              <a:ext cx="1" cy="3140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3811" name="Shape 3811"/>
            <p:cNvSpPr/>
            <p:nvPr/>
          </p:nvSpPr>
          <p:spPr>
            <a:xfrm>
              <a:off x="3500345" y="28400"/>
              <a:ext cx="1" cy="2572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2862" tIns="42862" rIns="42862" bIns="42862" numCol="1" anchor="ctr">
              <a:noAutofit/>
            </a:bodyPr>
            <a:lstStyle/>
            <a:p>
              <a:pPr>
                <a:defRPr sz="3200"/>
              </a:pPr>
              <a:endParaRPr sz="1920"/>
            </a:p>
          </p:txBody>
        </p:sp>
      </p:grpSp>
      <p:pic>
        <p:nvPicPr>
          <p:cNvPr id="3821" name="pasted-image-filtered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6"/>
          <a:stretch/>
        </p:blipFill>
        <p:spPr>
          <a:xfrm>
            <a:off x="5298987" y="2810585"/>
            <a:ext cx="1959140" cy="193071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4" name="Shape 3735"/>
          <p:cNvSpPr/>
          <p:nvPr/>
        </p:nvSpPr>
        <p:spPr>
          <a:xfrm>
            <a:off x="10634970" y="7176427"/>
            <a:ext cx="86626" cy="548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>
            <a:lvl1pPr>
              <a:defRPr sz="4200"/>
            </a:lvl1pPr>
          </a:lstStyle>
          <a:p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72" y="-60522"/>
                <a:ext cx="54854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71" y="-60522"/>
                <a:ext cx="128753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asted-image-filtered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" y="712451"/>
            <a:ext cx="1950721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39" name="Group 38"/>
          <p:cNvGrpSpPr/>
          <p:nvPr/>
        </p:nvGrpSpPr>
        <p:grpSpPr>
          <a:xfrm>
            <a:off x="3193098" y="854570"/>
            <a:ext cx="1227374" cy="1643509"/>
            <a:chOff x="1698576" y="4114800"/>
            <a:chExt cx="2232248" cy="2395642"/>
          </a:xfrm>
        </p:grpSpPr>
        <p:grpSp>
          <p:nvGrpSpPr>
            <p:cNvPr id="40" name="Group 39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42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3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4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5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8605972" y="1966635"/>
            <a:ext cx="1227374" cy="1643509"/>
            <a:chOff x="1698576" y="4113925"/>
            <a:chExt cx="2232248" cy="2395642"/>
          </a:xfrm>
        </p:grpSpPr>
        <p:grpSp>
          <p:nvGrpSpPr>
            <p:cNvPr id="46" name="Group 45"/>
            <p:cNvGrpSpPr/>
            <p:nvPr/>
          </p:nvGrpSpPr>
          <p:grpSpPr>
            <a:xfrm>
              <a:off x="1698576" y="4113925"/>
              <a:ext cx="2232248" cy="2395642"/>
              <a:chOff x="2343849" y="5134243"/>
              <a:chExt cx="909648" cy="1349560"/>
            </a:xfrm>
          </p:grpSpPr>
          <p:sp>
            <p:nvSpPr>
              <p:cNvPr id="48" name="Shape 3567"/>
              <p:cNvSpPr/>
              <p:nvPr/>
            </p:nvSpPr>
            <p:spPr>
              <a:xfrm rot="10800000">
                <a:off x="2683219" y="5245880"/>
                <a:ext cx="230906" cy="1126283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49" name="Shape 3568"/>
              <p:cNvSpPr/>
              <p:nvPr/>
            </p:nvSpPr>
            <p:spPr>
              <a:xfrm rot="10800000">
                <a:off x="3022591" y="5359002"/>
                <a:ext cx="230906" cy="90102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  <p:sp>
            <p:nvSpPr>
              <p:cNvPr id="50" name="Shape 3569"/>
              <p:cNvSpPr/>
              <p:nvPr/>
            </p:nvSpPr>
            <p:spPr>
              <a:xfrm rot="10800000">
                <a:off x="2343849" y="5134243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42862" tIns="42862" rIns="42862" bIns="42862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92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6408" y="5320352"/>
                <a:ext cx="71264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200" dirty="0"/>
                  <a:t>Input:</a:t>
                </a:r>
                <a:r>
                  <a:rPr lang="zh-CN" altLang="en-US" sz="4200" dirty="0"/>
                  <a:t> </a:t>
                </a:r>
                <a:r>
                  <a:rPr lang="en-US" altLang="zh-CN" sz="4200" b="1" dirty="0"/>
                  <a:t>Sketch</a:t>
                </a:r>
                <a:r>
                  <a:rPr lang="zh-CN" altLang="en-US" sz="42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42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zh-CN" altLang="en-US" sz="4200" dirty="0"/>
                  <a:t>  </a:t>
                </a:r>
                <a:r>
                  <a:rPr lang="en-US" altLang="zh-CN" sz="4200" dirty="0"/>
                  <a:t>Output:</a:t>
                </a:r>
                <a:r>
                  <a:rPr lang="zh-CN" altLang="en-US" sz="4200" dirty="0"/>
                  <a:t> </a:t>
                </a:r>
                <a:r>
                  <a:rPr lang="en-US" altLang="zh-CN" sz="4200" b="1" dirty="0"/>
                  <a:t>Photo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08" y="5320352"/>
                <a:ext cx="7126438" cy="738664"/>
              </a:xfrm>
              <a:prstGeom prst="rect">
                <a:avLst/>
              </a:prstGeom>
              <a:blipFill rotWithShape="0">
                <a:blip r:embed="rId11"/>
                <a:stretch>
                  <a:fillRect l="-3336" t="-16529" r="-3251" b="-3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86408" y="5320352"/>
                <a:ext cx="772237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200" dirty="0"/>
                  <a:t>Input:</a:t>
                </a:r>
                <a:r>
                  <a:rPr lang="zh-CN" altLang="en-US" sz="4200" dirty="0"/>
                  <a:t> </a:t>
                </a:r>
                <a:r>
                  <a:rPr lang="en-US" altLang="zh-CN" sz="4200" b="1" dirty="0"/>
                  <a:t>Grayscale</a:t>
                </a:r>
                <a:r>
                  <a:rPr lang="zh-CN" altLang="en-US" sz="42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4200" i="1">
                        <a:latin typeface="Cambria Math" charset="0"/>
                      </a:rPr>
                      <m:t>→</m:t>
                    </m:r>
                  </m:oMath>
                </a14:m>
                <a:r>
                  <a:rPr lang="zh-CN" altLang="en-US" sz="4200" dirty="0"/>
                  <a:t>  </a:t>
                </a:r>
                <a:r>
                  <a:rPr lang="en-US" altLang="zh-CN" sz="4200" dirty="0"/>
                  <a:t>Output:</a:t>
                </a:r>
                <a:r>
                  <a:rPr lang="zh-CN" altLang="en-US" sz="4200" dirty="0"/>
                  <a:t> </a:t>
                </a:r>
                <a:r>
                  <a:rPr lang="en-US" altLang="zh-CN" sz="4200" b="1" dirty="0"/>
                  <a:t>Color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08" y="5320352"/>
                <a:ext cx="7722370" cy="738664"/>
              </a:xfrm>
              <a:prstGeom prst="rect">
                <a:avLst/>
              </a:prstGeom>
              <a:blipFill rotWithShape="0">
                <a:blip r:embed="rId12"/>
                <a:stretch>
                  <a:fillRect l="-3081" t="-16529" r="-2133" b="-3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asted-image-filter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304" y="712451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55" name="pasted-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0455" y="702547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56" name="pasted-image-filter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8987" y="2810585"/>
            <a:ext cx="1947672" cy="19476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7" name="Shape 3579"/>
          <p:cNvSpPr/>
          <p:nvPr/>
        </p:nvSpPr>
        <p:spPr>
          <a:xfrm>
            <a:off x="8196142" y="3554125"/>
            <a:ext cx="2047034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Discriminator</a:t>
            </a:r>
          </a:p>
        </p:txBody>
      </p:sp>
      <p:sp>
        <p:nvSpPr>
          <p:cNvPr id="59" name="Shape 3565"/>
          <p:cNvSpPr/>
          <p:nvPr/>
        </p:nvSpPr>
        <p:spPr>
          <a:xfrm>
            <a:off x="3019294" y="2445224"/>
            <a:ext cx="1574982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/>
          <a:p>
            <a:r>
              <a:rPr sz="2800" dirty="0"/>
              <a:t>Generator</a:t>
            </a:r>
          </a:p>
        </p:txBody>
      </p:sp>
      <p:sp>
        <p:nvSpPr>
          <p:cNvPr id="60" name="Shape 3806"/>
          <p:cNvSpPr/>
          <p:nvPr/>
        </p:nvSpPr>
        <p:spPr>
          <a:xfrm>
            <a:off x="10634970" y="2464812"/>
            <a:ext cx="3844917" cy="64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/>
          <a:lstStyle/>
          <a:p>
            <a:pPr>
              <a:defRPr sz="6000"/>
            </a:pPr>
            <a:r>
              <a:rPr lang="en-US" altLang="zh-CN" sz="3200" dirty="0">
                <a:latin typeface="+mj-lt"/>
              </a:rPr>
              <a:t>R</a:t>
            </a:r>
            <a:r>
              <a:rPr sz="3200" dirty="0">
                <a:latin typeface="+mj-lt"/>
              </a:rPr>
              <a:t>eal or fake </a:t>
            </a:r>
            <a:r>
              <a:rPr sz="3200" b="1" dirty="0">
                <a:latin typeface="+mj-lt"/>
                <a:ea typeface="Helvetica"/>
                <a:cs typeface="Helvetica"/>
                <a:sym typeface="Helvetica"/>
              </a:rPr>
              <a:t>pair</a:t>
            </a:r>
            <a:r>
              <a:rPr sz="3200" i="1" dirty="0"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3200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404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/>
          <p:nvPr/>
        </p:nvSpPr>
        <p:spPr>
          <a:xfrm>
            <a:off x="1343694" y="252466"/>
            <a:ext cx="11943012" cy="10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>
            <a:lvl1pPr>
              <a:defRPr sz="8000"/>
            </a:lvl1pPr>
          </a:lstStyle>
          <a:p>
            <a:r>
              <a:rPr lang="en-US" altLang="zh-CN" sz="6400" dirty="0"/>
              <a:t>Automatic</a:t>
            </a:r>
            <a:r>
              <a:rPr lang="zh-CN" altLang="en-US" sz="6400" dirty="0"/>
              <a:t> </a:t>
            </a:r>
            <a:r>
              <a:rPr lang="en-US" altLang="zh-CN" sz="6400" dirty="0"/>
              <a:t>Colorization</a:t>
            </a:r>
            <a:r>
              <a:rPr lang="zh-CN" altLang="en-US" sz="6400" dirty="0"/>
              <a:t> </a:t>
            </a:r>
            <a:r>
              <a:rPr lang="en-US" altLang="zh-CN" sz="6400" dirty="0"/>
              <a:t>with</a:t>
            </a:r>
            <a:r>
              <a:rPr lang="zh-CN" altLang="en-US" sz="6400" dirty="0"/>
              <a:t> </a:t>
            </a:r>
            <a:r>
              <a:rPr lang="en-US" altLang="zh-CN" sz="6400" dirty="0"/>
              <a:t>pix2pix</a:t>
            </a:r>
            <a:endParaRPr sz="6400" dirty="0"/>
          </a:p>
        </p:txBody>
      </p:sp>
      <p:sp>
        <p:nvSpPr>
          <p:cNvPr id="3926" name="Shape 3926"/>
          <p:cNvSpPr/>
          <p:nvPr/>
        </p:nvSpPr>
        <p:spPr>
          <a:xfrm>
            <a:off x="841364" y="1594520"/>
            <a:ext cx="88004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172273">
              <a:defRPr sz="4200"/>
            </a:lvl1pPr>
          </a:lstStyle>
          <a:p>
            <a:pPr algn="ctr"/>
            <a:r>
              <a:rPr sz="2800" dirty="0"/>
              <a:t>Input</a:t>
            </a:r>
          </a:p>
        </p:txBody>
      </p:sp>
      <p:sp>
        <p:nvSpPr>
          <p:cNvPr id="3927" name="Shape 3927"/>
          <p:cNvSpPr/>
          <p:nvPr/>
        </p:nvSpPr>
        <p:spPr>
          <a:xfrm>
            <a:off x="3046640" y="1594520"/>
            <a:ext cx="114775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172273">
              <a:defRPr sz="4200"/>
            </a:lvl1pPr>
          </a:lstStyle>
          <a:p>
            <a:pPr algn="ctr"/>
            <a:r>
              <a:rPr sz="2800" dirty="0"/>
              <a:t>Output</a:t>
            </a:r>
          </a:p>
        </p:txBody>
      </p:sp>
      <p:sp>
        <p:nvSpPr>
          <p:cNvPr id="3928" name="Shape 3928"/>
          <p:cNvSpPr/>
          <p:nvPr/>
        </p:nvSpPr>
        <p:spPr>
          <a:xfrm>
            <a:off x="5709419" y="1594520"/>
            <a:ext cx="88004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172273">
              <a:defRPr sz="4200"/>
            </a:lvl1pPr>
          </a:lstStyle>
          <a:p>
            <a:pPr algn="ctr"/>
            <a:r>
              <a:rPr sz="2800" dirty="0"/>
              <a:t>Input</a:t>
            </a:r>
          </a:p>
        </p:txBody>
      </p:sp>
      <p:sp>
        <p:nvSpPr>
          <p:cNvPr id="3929" name="Shape 3929"/>
          <p:cNvSpPr/>
          <p:nvPr/>
        </p:nvSpPr>
        <p:spPr>
          <a:xfrm>
            <a:off x="7920777" y="1594520"/>
            <a:ext cx="114775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172273">
              <a:defRPr sz="4200"/>
            </a:lvl1pPr>
          </a:lstStyle>
          <a:p>
            <a:pPr algn="ctr"/>
            <a:r>
              <a:rPr sz="2800" dirty="0"/>
              <a:t>Output</a:t>
            </a:r>
          </a:p>
        </p:txBody>
      </p:sp>
      <p:sp>
        <p:nvSpPr>
          <p:cNvPr id="3930" name="Shape 3930"/>
          <p:cNvSpPr/>
          <p:nvPr/>
        </p:nvSpPr>
        <p:spPr>
          <a:xfrm>
            <a:off x="10578989" y="1594520"/>
            <a:ext cx="88004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172273">
              <a:defRPr sz="4200"/>
            </a:lvl1pPr>
          </a:lstStyle>
          <a:p>
            <a:pPr algn="ctr"/>
            <a:r>
              <a:rPr sz="2800" dirty="0"/>
              <a:t>Input</a:t>
            </a:r>
          </a:p>
        </p:txBody>
      </p:sp>
      <p:sp>
        <p:nvSpPr>
          <p:cNvPr id="3931" name="Shape 3931"/>
          <p:cNvSpPr/>
          <p:nvPr/>
        </p:nvSpPr>
        <p:spPr>
          <a:xfrm>
            <a:off x="12790348" y="1594520"/>
            <a:ext cx="114775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172273">
              <a:defRPr sz="4200"/>
            </a:lvl1pPr>
          </a:lstStyle>
          <a:p>
            <a:pPr algn="ctr"/>
            <a:r>
              <a:rPr sz="2800" dirty="0"/>
              <a:t>Output</a:t>
            </a:r>
          </a:p>
        </p:txBody>
      </p:sp>
      <p:pic>
        <p:nvPicPr>
          <p:cNvPr id="3932" name="pasted-image-filte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2" y="4589746"/>
            <a:ext cx="2307743" cy="23077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33" name="pasted-image-filte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72" y="2077889"/>
            <a:ext cx="2307742" cy="23077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34" name="pasted-image-filter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72" y="4589746"/>
            <a:ext cx="2307911" cy="23079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35" name="pasted-image-filter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057" y="2077889"/>
            <a:ext cx="2307912" cy="230791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36" name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6559" y="4589746"/>
            <a:ext cx="2307742" cy="230774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37" name="pasted-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781" y="2077889"/>
            <a:ext cx="2307742" cy="230774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38" name="pasted-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0781" y="4589746"/>
            <a:ext cx="2307912" cy="23079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39" name="pasted-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0267" y="2077889"/>
            <a:ext cx="2307912" cy="23079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40" name="pasted-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6559" y="2077889"/>
            <a:ext cx="2307912" cy="23079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41" name="4591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10267" y="4589746"/>
            <a:ext cx="2307912" cy="23079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43" name="45913-filtered.jpe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5057" y="4589746"/>
            <a:ext cx="2298727" cy="229872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44" name="pasted-image-filter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432" y="2077889"/>
            <a:ext cx="2307912" cy="230791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945" name="Shape 3945"/>
          <p:cNvSpPr/>
          <p:nvPr/>
        </p:nvSpPr>
        <p:spPr>
          <a:xfrm>
            <a:off x="9355816" y="7712152"/>
            <a:ext cx="5274584" cy="5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862" tIns="42862" rIns="42862" bIns="42862" anchor="ctr">
            <a:spAutoFit/>
          </a:bodyPr>
          <a:lstStyle>
            <a:lvl1pPr>
              <a:defRPr sz="3600"/>
            </a:lvl1pPr>
          </a:lstStyle>
          <a:p>
            <a:pPr algn="r"/>
            <a:r>
              <a:rPr sz="2800" dirty="0"/>
              <a:t>Data from [Russakovsky et al. 2015]</a:t>
            </a:r>
          </a:p>
        </p:txBody>
      </p:sp>
    </p:spTree>
    <p:extLst>
      <p:ext uri="{BB962C8B-B14F-4D97-AF65-F5344CB8AC3E}">
        <p14:creationId xmlns:p14="http://schemas.microsoft.com/office/powerpoint/2010/main" val="149240100"/>
      </p:ext>
    </p:extLst>
  </p:cSld>
  <p:clrMapOvr>
    <a:masterClrMapping/>
  </p:clrMapOvr>
  <p:transition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7" grpId="0" animBg="1"/>
      <p:bldP spid="3929" grpId="0" animBg="1"/>
      <p:bldP spid="39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5464FD-4C8E-144B-8812-03D70D048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99" y="654013"/>
            <a:ext cx="12456002" cy="692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2748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4630400" cy="7143750"/>
          </a:xfrm>
        </p:spPr>
      </p:pic>
      <p:sp>
        <p:nvSpPr>
          <p:cNvPr id="5" name="TextBox 4"/>
          <p:cNvSpPr txBox="1"/>
          <p:nvPr/>
        </p:nvSpPr>
        <p:spPr>
          <a:xfrm>
            <a:off x="3831589" y="4150293"/>
            <a:ext cx="809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2131" y="5636029"/>
            <a:ext cx="1025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Road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1658" y="2635705"/>
            <a:ext cx="96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6767" y="5636029"/>
            <a:ext cx="18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Sidewalk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6767" y="2742267"/>
            <a:ext cx="18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Building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4440" y="-137120"/>
            <a:ext cx="13167360" cy="1371600"/>
          </a:xfrm>
        </p:spPr>
        <p:txBody>
          <a:bodyPr>
            <a:normAutofit/>
          </a:bodyPr>
          <a:lstStyle/>
          <a:p>
            <a:r>
              <a:rPr lang="en-US" altLang="zh-CN" sz="6400" dirty="0"/>
              <a:t>The Curse of Dimensionality</a:t>
            </a:r>
            <a:endParaRPr lang="en-US" sz="6400" dirty="0"/>
          </a:p>
        </p:txBody>
      </p:sp>
      <p:pic>
        <p:nvPicPr>
          <p:cNvPr id="11" name="Picture 10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4836" r="1805" b="1086"/>
          <a:stretch/>
        </p:blipFill>
        <p:spPr>
          <a:xfrm>
            <a:off x="0" y="1090464"/>
            <a:ext cx="14630400" cy="71391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5816232" y="7583269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Pix2pix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output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25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6"/>
    </mc:Choice>
    <mc:Fallback xmlns="">
      <p:transition spd="slow" advTm="16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1306"/>
          <p:cNvSpPr/>
          <p:nvPr/>
        </p:nvSpPr>
        <p:spPr>
          <a:xfrm>
            <a:off x="10217268" y="7563519"/>
            <a:ext cx="4413132" cy="66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 algn="l">
              <a:lnSpc>
                <a:spcPct val="150000"/>
              </a:lnSpc>
              <a:defRPr sz="2000"/>
            </a:lvl1pPr>
          </a:lstStyle>
          <a:p>
            <a:pPr algn="r"/>
            <a:r>
              <a:rPr lang="en-US" altLang="zh-CN" sz="2800" dirty="0"/>
              <a:t>pix2pixHD</a:t>
            </a:r>
            <a:r>
              <a:rPr lang="zh-CN" altLang="en-US" sz="2800" dirty="0"/>
              <a:t> </a:t>
            </a:r>
            <a:r>
              <a:rPr sz="2800" dirty="0"/>
              <a:t>[</a:t>
            </a:r>
            <a:r>
              <a:rPr lang="en-US" altLang="zh-CN" sz="2800" dirty="0"/>
              <a:t>Wang et al.,</a:t>
            </a:r>
            <a:r>
              <a:rPr lang="zh-CN" altLang="en-US" sz="2800" dirty="0"/>
              <a:t> </a:t>
            </a:r>
            <a:r>
              <a:rPr lang="en-US" altLang="zh-CN" sz="2800" dirty="0"/>
              <a:t>2018</a:t>
            </a:r>
            <a:r>
              <a:rPr sz="2800" dirty="0"/>
              <a:t>]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18456" y="1838329"/>
            <a:ext cx="4004473" cy="2044231"/>
            <a:chOff x="186408" y="2147292"/>
            <a:chExt cx="4004473" cy="2044231"/>
          </a:xfrm>
        </p:grpSpPr>
        <p:pic>
          <p:nvPicPr>
            <p:cNvPr id="34" name="pasted-image-filtered.png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08" y="2470738"/>
              <a:ext cx="978408" cy="58521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sp>
          <p:nvSpPr>
            <p:cNvPr id="3585" name="Shape 3585"/>
            <p:cNvSpPr/>
            <p:nvPr/>
          </p:nvSpPr>
          <p:spPr>
            <a:xfrm>
              <a:off x="1266528" y="2763346"/>
              <a:ext cx="1828800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42862" tIns="42862" rIns="42862" bIns="42862" anchor="ctr"/>
            <a:lstStyle/>
            <a:p>
              <a:pPr>
                <a:defRPr sz="3200"/>
              </a:pPr>
              <a:endParaRPr sz="1920"/>
            </a:p>
          </p:txBody>
        </p:sp>
        <p:sp>
          <p:nvSpPr>
            <p:cNvPr id="41" name="Shape 3565"/>
            <p:cNvSpPr/>
            <p:nvPr/>
          </p:nvSpPr>
          <p:spPr>
            <a:xfrm>
              <a:off x="1448468" y="3381815"/>
              <a:ext cx="1574982" cy="8097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862" tIns="42862" rIns="42862" bIns="42862" anchor="ctr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zh-CN" sz="2800" dirty="0"/>
                <a:t>Low-res</a:t>
              </a:r>
              <a:endParaRPr lang="en-US" sz="2800" dirty="0"/>
            </a:p>
            <a:p>
              <a:pPr algn="ctr">
                <a:lnSpc>
                  <a:spcPts val="2800"/>
                </a:lnSpc>
              </a:pPr>
              <a:r>
                <a:rPr sz="2800" dirty="0"/>
                <a:t>Generator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650685" y="2147292"/>
              <a:ext cx="1060487" cy="1232108"/>
              <a:chOff x="1698576" y="4114800"/>
              <a:chExt cx="2232248" cy="2395642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698576" y="4114800"/>
                <a:ext cx="2232248" cy="2395642"/>
                <a:chOff x="2343849" y="5134736"/>
                <a:chExt cx="909648" cy="1349560"/>
              </a:xfrm>
            </p:grpSpPr>
            <p:sp>
              <p:nvSpPr>
                <p:cNvPr id="59" name="Shape 3567"/>
                <p:cNvSpPr/>
                <p:nvPr/>
              </p:nvSpPr>
              <p:spPr>
                <a:xfrm rot="10800000">
                  <a:off x="2683219" y="5134736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  <p:sp>
              <p:nvSpPr>
                <p:cNvPr id="60" name="Shape 3568"/>
                <p:cNvSpPr/>
                <p:nvPr/>
              </p:nvSpPr>
              <p:spPr>
                <a:xfrm rot="10800000">
                  <a:off x="3022591" y="5134736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  <p:sp>
              <p:nvSpPr>
                <p:cNvPr id="61" name="Shape 3569"/>
                <p:cNvSpPr/>
                <p:nvPr/>
              </p:nvSpPr>
              <p:spPr>
                <a:xfrm rot="10800000">
                  <a:off x="2343849" y="5134736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angle 57"/>
                  <p:cNvSpPr/>
                  <p:nvPr/>
                </p:nvSpPr>
                <p:spPr>
                  <a:xfrm>
                    <a:off x="1967741" y="4755110"/>
                    <a:ext cx="1675051" cy="10878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36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tangle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741" y="4755110"/>
                    <a:ext cx="1675051" cy="108788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2" name="pasted-image-enhanced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744" y="2470738"/>
              <a:ext cx="980137" cy="58521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3642792" y="426176"/>
            <a:ext cx="7294028" cy="2027424"/>
            <a:chOff x="3210744" y="735139"/>
            <a:chExt cx="7294028" cy="2027424"/>
          </a:xfrm>
        </p:grpSpPr>
        <p:sp>
          <p:nvSpPr>
            <p:cNvPr id="51" name="Shape 3594"/>
            <p:cNvSpPr/>
            <p:nvPr/>
          </p:nvSpPr>
          <p:spPr>
            <a:xfrm>
              <a:off x="7013619" y="1819650"/>
              <a:ext cx="3491153" cy="6483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2862" tIns="42862" rIns="42862" bIns="42862" anchor="ctr"/>
            <a:lstStyle>
              <a:lvl1pPr>
                <a:defRPr sz="6000"/>
              </a:lvl1pPr>
            </a:lstStyle>
            <a:p>
              <a:r>
                <a:rPr lang="en-US" sz="2800" dirty="0"/>
                <a:t>R</a:t>
              </a:r>
              <a:r>
                <a:rPr sz="2800" dirty="0"/>
                <a:t>eal</a:t>
              </a:r>
              <a:r>
                <a:rPr lang="en-US" altLang="zh-CN" sz="2800" dirty="0"/>
                <a:t>/</a:t>
              </a:r>
              <a:r>
                <a:rPr sz="2800" dirty="0"/>
                <a:t>fake?</a:t>
              </a:r>
            </a:p>
          </p:txBody>
        </p:sp>
        <p:sp>
          <p:nvSpPr>
            <p:cNvPr id="52" name="Shape 3579"/>
            <p:cNvSpPr/>
            <p:nvPr/>
          </p:nvSpPr>
          <p:spPr>
            <a:xfrm>
              <a:off x="4706339" y="735139"/>
              <a:ext cx="2047033" cy="8097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862" tIns="42862" rIns="42862" bIns="42862" anchor="ctr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zh-CN" sz="2800" dirty="0"/>
                <a:t>Low-res</a:t>
              </a:r>
              <a:endParaRPr lang="en-US" sz="2800" dirty="0"/>
            </a:p>
            <a:p>
              <a:pPr algn="ctr">
                <a:lnSpc>
                  <a:spcPts val="2800"/>
                </a:lnSpc>
              </a:pPr>
              <a:r>
                <a:rPr sz="2800" dirty="0"/>
                <a:t>Discriminator</a:t>
              </a:r>
            </a:p>
          </p:txBody>
        </p:sp>
        <p:sp>
          <p:nvSpPr>
            <p:cNvPr id="53" name="Shape 3580"/>
            <p:cNvSpPr/>
            <p:nvPr/>
          </p:nvSpPr>
          <p:spPr>
            <a:xfrm>
              <a:off x="4491458" y="2143827"/>
              <a:ext cx="2396624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42862" tIns="42862" rIns="42862" bIns="42862" anchor="ctr"/>
            <a:lstStyle/>
            <a:p>
              <a:pPr>
                <a:defRPr sz="3200"/>
              </a:pPr>
              <a:endParaRPr sz="192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097818" y="1525091"/>
              <a:ext cx="1064397" cy="1237472"/>
              <a:chOff x="1698576" y="4184012"/>
              <a:chExt cx="2232248" cy="2395642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1698576" y="4184012"/>
                <a:ext cx="2232248" cy="2395642"/>
                <a:chOff x="2343849" y="5173725"/>
                <a:chExt cx="909648" cy="1349560"/>
              </a:xfrm>
            </p:grpSpPr>
            <p:sp>
              <p:nvSpPr>
                <p:cNvPr id="63" name="Shape 3567"/>
                <p:cNvSpPr/>
                <p:nvPr/>
              </p:nvSpPr>
              <p:spPr>
                <a:xfrm rot="10800000">
                  <a:off x="2683220" y="5285363"/>
                  <a:ext cx="230906" cy="1126283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  <p:sp>
              <p:nvSpPr>
                <p:cNvPr id="64" name="Shape 3568"/>
                <p:cNvSpPr/>
                <p:nvPr/>
              </p:nvSpPr>
              <p:spPr>
                <a:xfrm rot="10800000">
                  <a:off x="3022591" y="5397993"/>
                  <a:ext cx="230906" cy="901026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  <p:sp>
              <p:nvSpPr>
                <p:cNvPr id="65" name="Shape 3569"/>
                <p:cNvSpPr/>
                <p:nvPr/>
              </p:nvSpPr>
              <p:spPr>
                <a:xfrm rot="10800000">
                  <a:off x="2343849" y="5173725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/>
                  <p:cNvSpPr/>
                  <p:nvPr/>
                </p:nvSpPr>
                <p:spPr>
                  <a:xfrm>
                    <a:off x="1967740" y="4837893"/>
                    <a:ext cx="1675051" cy="108788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zh-CN" sz="36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Rectangl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740" y="4837893"/>
                    <a:ext cx="1675051" cy="108788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6" name="pasted-image-filtered.png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744" y="1142659"/>
              <a:ext cx="978408" cy="58521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grpSp>
          <p:nvGrpSpPr>
            <p:cNvPr id="67" name="Group 3812"/>
            <p:cNvGrpSpPr/>
            <p:nvPr/>
          </p:nvGrpSpPr>
          <p:grpSpPr>
            <a:xfrm rot="5400000">
              <a:off x="3714131" y="2049621"/>
              <a:ext cx="1197864" cy="188413"/>
              <a:chOff x="0" y="0"/>
              <a:chExt cx="3520423" cy="314020"/>
            </a:xfrm>
          </p:grpSpPr>
          <p:sp>
            <p:nvSpPr>
              <p:cNvPr id="68" name="Shape 3809"/>
              <p:cNvSpPr/>
              <p:nvPr/>
            </p:nvSpPr>
            <p:spPr>
              <a:xfrm>
                <a:off x="0" y="26778"/>
                <a:ext cx="3520424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/>
                </a:pPr>
                <a:endParaRPr sz="1920"/>
              </a:p>
            </p:txBody>
          </p:sp>
          <p:sp>
            <p:nvSpPr>
              <p:cNvPr id="69" name="Shape 3810"/>
              <p:cNvSpPr/>
              <p:nvPr/>
            </p:nvSpPr>
            <p:spPr>
              <a:xfrm flipH="1">
                <a:off x="22704" y="0"/>
                <a:ext cx="1" cy="31402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/>
                </a:pPr>
                <a:endParaRPr sz="1920"/>
              </a:p>
            </p:txBody>
          </p:sp>
          <p:sp>
            <p:nvSpPr>
              <p:cNvPr id="70" name="Shape 3811"/>
              <p:cNvSpPr/>
              <p:nvPr/>
            </p:nvSpPr>
            <p:spPr>
              <a:xfrm>
                <a:off x="3500345" y="28400"/>
                <a:ext cx="1" cy="25722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/>
                </a:pPr>
                <a:endParaRPr sz="1920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8404043" y="3653836"/>
            <a:ext cx="8162950" cy="2765220"/>
            <a:chOff x="7971995" y="3962799"/>
            <a:chExt cx="8162950" cy="2765220"/>
          </a:xfrm>
        </p:grpSpPr>
        <p:sp>
          <p:nvSpPr>
            <p:cNvPr id="84" name="Shape 3594"/>
            <p:cNvSpPr/>
            <p:nvPr/>
          </p:nvSpPr>
          <p:spPr>
            <a:xfrm>
              <a:off x="12643792" y="4732427"/>
              <a:ext cx="3491153" cy="6483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2862" tIns="42862" rIns="42862" bIns="42862" anchor="ctr"/>
            <a:lstStyle>
              <a:lvl1pPr>
                <a:defRPr sz="6000"/>
              </a:lvl1pPr>
            </a:lstStyle>
            <a:p>
              <a:r>
                <a:rPr lang="en-US" sz="2800" dirty="0"/>
                <a:t>R</a:t>
              </a:r>
              <a:r>
                <a:rPr sz="2800" dirty="0"/>
                <a:t>eal</a:t>
              </a:r>
              <a:r>
                <a:rPr lang="en-US" altLang="zh-CN" sz="2800" dirty="0"/>
                <a:t>/</a:t>
              </a:r>
              <a:r>
                <a:rPr sz="2800" dirty="0"/>
                <a:t>fake?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71995" y="3962799"/>
              <a:ext cx="4671797" cy="2765220"/>
              <a:chOff x="7971995" y="3962799"/>
              <a:chExt cx="4671797" cy="2765220"/>
            </a:xfrm>
          </p:grpSpPr>
          <p:sp>
            <p:nvSpPr>
              <p:cNvPr id="72" name="Shape 3802"/>
              <p:cNvSpPr/>
              <p:nvPr/>
            </p:nvSpPr>
            <p:spPr>
              <a:xfrm>
                <a:off x="10247168" y="5065914"/>
                <a:ext cx="2396624" cy="1"/>
              </a:xfrm>
              <a:prstGeom prst="line">
                <a:avLst/>
              </a:prstGeom>
              <a:ln w="38100">
                <a:solidFill>
                  <a:srgbClr val="000000"/>
                </a:solidFill>
                <a:miter lim="400000"/>
                <a:tailEnd type="stealth"/>
              </a:ln>
            </p:spPr>
            <p:txBody>
              <a:bodyPr lIns="42862" tIns="42862" rIns="42862" bIns="42862" anchor="ctr"/>
              <a:lstStyle/>
              <a:p>
                <a:pPr>
                  <a:defRPr sz="3200"/>
                </a:pPr>
                <a:endParaRPr sz="1920"/>
              </a:p>
            </p:txBody>
          </p:sp>
          <p:grpSp>
            <p:nvGrpSpPr>
              <p:cNvPr id="73" name="Group 3812"/>
              <p:cNvGrpSpPr/>
              <p:nvPr/>
            </p:nvGrpSpPr>
            <p:grpSpPr>
              <a:xfrm rot="5400000">
                <a:off x="8997216" y="4924719"/>
                <a:ext cx="2112254" cy="188413"/>
                <a:chOff x="0" y="0"/>
                <a:chExt cx="3520423" cy="314020"/>
              </a:xfrm>
            </p:grpSpPr>
            <p:sp>
              <p:nvSpPr>
                <p:cNvPr id="74" name="Shape 3809"/>
                <p:cNvSpPr/>
                <p:nvPr/>
              </p:nvSpPr>
              <p:spPr>
                <a:xfrm>
                  <a:off x="0" y="26778"/>
                  <a:ext cx="3520424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2862" tIns="42862" rIns="42862" bIns="42862" numCol="1" anchor="ctr">
                  <a:noAutofit/>
                </a:bodyPr>
                <a:lstStyle/>
                <a:p>
                  <a:pPr>
                    <a:defRPr sz="3200"/>
                  </a:pPr>
                  <a:endParaRPr sz="1920"/>
                </a:p>
              </p:txBody>
            </p:sp>
            <p:sp>
              <p:nvSpPr>
                <p:cNvPr id="75" name="Shape 3810"/>
                <p:cNvSpPr/>
                <p:nvPr/>
              </p:nvSpPr>
              <p:spPr>
                <a:xfrm flipH="1">
                  <a:off x="22704" y="0"/>
                  <a:ext cx="1" cy="31402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2862" tIns="42862" rIns="42862" bIns="42862" numCol="1" anchor="ctr">
                  <a:noAutofit/>
                </a:bodyPr>
                <a:lstStyle/>
                <a:p>
                  <a:pPr>
                    <a:defRPr sz="3200"/>
                  </a:pPr>
                  <a:endParaRPr sz="1920"/>
                </a:p>
              </p:txBody>
            </p:sp>
            <p:sp>
              <p:nvSpPr>
                <p:cNvPr id="76" name="Shape 3811"/>
                <p:cNvSpPr/>
                <p:nvPr/>
              </p:nvSpPr>
              <p:spPr>
                <a:xfrm>
                  <a:off x="3500345" y="28400"/>
                  <a:ext cx="1" cy="25722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2862" tIns="42862" rIns="42862" bIns="42862" numCol="1" anchor="ctr">
                  <a:noAutofit/>
                </a:bodyPr>
                <a:lstStyle/>
                <a:p>
                  <a:pPr>
                    <a:defRPr sz="3200"/>
                  </a:pPr>
                  <a:endParaRPr sz="1920"/>
                </a:p>
              </p:txBody>
            </p:sp>
          </p:grpSp>
          <p:pic>
            <p:nvPicPr>
              <p:cNvPr id="77" name="pasted-image-filtered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1995" y="5549625"/>
                <a:ext cx="1950721" cy="1178394"/>
              </a:xfrm>
              <a:prstGeom prst="rect">
                <a:avLst/>
              </a:prstGeom>
              <a:ln w="25400">
                <a:solidFill>
                  <a:srgbClr val="000000"/>
                </a:solidFill>
                <a:miter lim="400000"/>
              </a:ln>
            </p:spPr>
          </p:pic>
          <p:grpSp>
            <p:nvGrpSpPr>
              <p:cNvPr id="78" name="Group 77"/>
              <p:cNvGrpSpPr/>
              <p:nvPr/>
            </p:nvGrpSpPr>
            <p:grpSpPr>
              <a:xfrm>
                <a:off x="10831793" y="4244160"/>
                <a:ext cx="1227374" cy="1643509"/>
                <a:chOff x="1698576" y="4114800"/>
                <a:chExt cx="2232248" cy="2395642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1698576" y="4114800"/>
                  <a:ext cx="2232248" cy="2395642"/>
                  <a:chOff x="2343849" y="5134736"/>
                  <a:chExt cx="909648" cy="1349560"/>
                </a:xfrm>
              </p:grpSpPr>
              <p:sp>
                <p:nvSpPr>
                  <p:cNvPr id="81" name="Shape 3567"/>
                  <p:cNvSpPr/>
                  <p:nvPr/>
                </p:nvSpPr>
                <p:spPr>
                  <a:xfrm rot="10800000">
                    <a:off x="2683219" y="5246374"/>
                    <a:ext cx="230906" cy="1126283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>
                    <a:solidFill>
                      <a:srgbClr val="000000"/>
                    </a:solidFill>
                    <a:miter lim="400000"/>
                  </a:ln>
                </p:spPr>
                <p:txBody>
                  <a:bodyPr lIns="42862" tIns="42862" rIns="42862" bIns="42862" anchor="ctr"/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  <a:endParaRPr sz="1920"/>
                  </a:p>
                </p:txBody>
              </p:sp>
              <p:sp>
                <p:nvSpPr>
                  <p:cNvPr id="82" name="Shape 3568"/>
                  <p:cNvSpPr/>
                  <p:nvPr/>
                </p:nvSpPr>
                <p:spPr>
                  <a:xfrm rot="10800000">
                    <a:off x="3022591" y="5359002"/>
                    <a:ext cx="230906" cy="901027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>
                    <a:solidFill>
                      <a:srgbClr val="000000"/>
                    </a:solidFill>
                    <a:miter lim="400000"/>
                  </a:ln>
                </p:spPr>
                <p:txBody>
                  <a:bodyPr lIns="42862" tIns="42862" rIns="42862" bIns="42862" anchor="ctr"/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  <a:endParaRPr sz="1920"/>
                  </a:p>
                </p:txBody>
              </p:sp>
              <p:sp>
                <p:nvSpPr>
                  <p:cNvPr id="83" name="Shape 3569"/>
                  <p:cNvSpPr/>
                  <p:nvPr/>
                </p:nvSpPr>
                <p:spPr>
                  <a:xfrm rot="10800000">
                    <a:off x="2343849" y="5134736"/>
                    <a:ext cx="230906" cy="1349560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>
                    <a:solidFill>
                      <a:srgbClr val="000000"/>
                    </a:solidFill>
                    <a:miter lim="400000"/>
                  </a:ln>
                </p:spPr>
                <p:txBody>
                  <a:bodyPr lIns="42862" tIns="42862" rIns="42862" bIns="42862" anchor="ctr"/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  <a:endParaRPr sz="192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Rectangle 79"/>
                    <p:cNvSpPr/>
                    <p:nvPr/>
                  </p:nvSpPr>
                  <p:spPr>
                    <a:xfrm>
                      <a:off x="1967741" y="4755110"/>
                      <a:ext cx="1675051" cy="10878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altLang="zh-CN" sz="36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Rectangle 7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67741" y="4755110"/>
                      <a:ext cx="1675051" cy="1087881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/>
                      </a:stretch>
                    </a:blipFill>
                    <a:ln w="28575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5" name="Shape 3579"/>
              <p:cNvSpPr/>
              <p:nvPr/>
            </p:nvSpPr>
            <p:spPr>
              <a:xfrm>
                <a:off x="10373933" y="5902095"/>
                <a:ext cx="2047033" cy="80970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2862" tIns="42862" rIns="42862" bIns="42862" anchor="ctr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altLang="zh-CN" sz="2800" dirty="0"/>
                  <a:t>High-res</a:t>
                </a:r>
                <a:endParaRPr lang="en-US" sz="2800" dirty="0"/>
              </a:p>
              <a:p>
                <a:pPr algn="ctr">
                  <a:lnSpc>
                    <a:spcPts val="2800"/>
                  </a:lnSpc>
                </a:pPr>
                <a:r>
                  <a:rPr sz="2800" dirty="0"/>
                  <a:t>Discriminator</a:t>
                </a: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2301827" y="5446750"/>
            <a:ext cx="7561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r>
              <a:rPr lang="en-US" altLang="zh-CN" sz="2800" dirty="0"/>
              <a:t>Pyramid</a:t>
            </a:r>
            <a:r>
              <a:rPr lang="zh-CN" altLang="en-US" sz="2800" dirty="0"/>
              <a:t> </a:t>
            </a:r>
            <a:r>
              <a:rPr lang="en-US" altLang="zh-CN" sz="2800" dirty="0"/>
              <a:t>[</a:t>
            </a:r>
            <a:r>
              <a:rPr lang="en-US" sz="2800" dirty="0"/>
              <a:t>Burt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Adelson,</a:t>
            </a:r>
            <a:r>
              <a:rPr lang="zh-CN" altLang="en-US" sz="2800" dirty="0"/>
              <a:t> </a:t>
            </a:r>
            <a:r>
              <a:rPr lang="en-US" altLang="zh-CN" sz="2800" dirty="0"/>
              <a:t>1987]</a:t>
            </a:r>
          </a:p>
          <a:p>
            <a:r>
              <a:rPr lang="en-US" altLang="zh-CN" sz="2800" dirty="0"/>
              <a:t>Also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[Zhang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al.,</a:t>
            </a:r>
            <a:r>
              <a:rPr lang="zh-CN" altLang="en-US" sz="2800" dirty="0"/>
              <a:t> </a:t>
            </a:r>
            <a:r>
              <a:rPr lang="en-US" altLang="zh-CN" sz="2800" dirty="0"/>
              <a:t>2017]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zh-CN" altLang="en-US" sz="2800" dirty="0"/>
              <a:t>                </a:t>
            </a:r>
            <a:r>
              <a:rPr lang="en-US" altLang="zh-CN" sz="2800" dirty="0"/>
              <a:t>[</a:t>
            </a:r>
            <a:r>
              <a:rPr lang="en-US" sz="2800" dirty="0" err="1"/>
              <a:t>Karras</a:t>
            </a:r>
            <a:r>
              <a:rPr lang="zh-CN" altLang="en-US" sz="2800" dirty="0"/>
              <a:t> </a:t>
            </a:r>
            <a:r>
              <a:rPr lang="en-US" altLang="zh-CN" sz="2800" dirty="0"/>
              <a:t>et</a:t>
            </a:r>
            <a:r>
              <a:rPr lang="zh-CN" altLang="en-US" sz="2800" dirty="0"/>
              <a:t> </a:t>
            </a:r>
            <a:r>
              <a:rPr lang="en-US" altLang="zh-CN" sz="2800" dirty="0"/>
              <a:t>al.,</a:t>
            </a:r>
            <a:r>
              <a:rPr lang="zh-CN" altLang="en-US" sz="2800" dirty="0"/>
              <a:t> </a:t>
            </a:r>
            <a:r>
              <a:rPr lang="en-US" altLang="zh-CN" sz="2800" dirty="0"/>
              <a:t>2018]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642792" y="2557679"/>
            <a:ext cx="6692904" cy="2782661"/>
            <a:chOff x="3210744" y="2866642"/>
            <a:chExt cx="6692904" cy="2782661"/>
          </a:xfrm>
        </p:grpSpPr>
        <p:sp>
          <p:nvSpPr>
            <p:cNvPr id="45" name="Shape 3802"/>
            <p:cNvSpPr/>
            <p:nvPr/>
          </p:nvSpPr>
          <p:spPr>
            <a:xfrm>
              <a:off x="5442992" y="4006817"/>
              <a:ext cx="2396624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42862" tIns="42862" rIns="42862" bIns="42862" anchor="ctr"/>
            <a:lstStyle/>
            <a:p>
              <a:pPr>
                <a:defRPr sz="3200"/>
              </a:pPr>
              <a:endParaRPr sz="1920"/>
            </a:p>
          </p:txBody>
        </p:sp>
        <p:pic>
          <p:nvPicPr>
            <p:cNvPr id="33" name="pasted-image-filtered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744" y="4324636"/>
              <a:ext cx="1950721" cy="117839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sp>
          <p:nvSpPr>
            <p:cNvPr id="36" name="Shape 3565"/>
            <p:cNvSpPr/>
            <p:nvPr/>
          </p:nvSpPr>
          <p:spPr>
            <a:xfrm>
              <a:off x="5846466" y="4839595"/>
              <a:ext cx="1574982" cy="8097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2862" tIns="42862" rIns="42862" bIns="42862" anchor="ctr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zh-CN" sz="2800" dirty="0"/>
                <a:t>High-res</a:t>
              </a:r>
              <a:endParaRPr lang="en-US" sz="2800" dirty="0"/>
            </a:p>
            <a:p>
              <a:pPr algn="ctr">
                <a:lnSpc>
                  <a:spcPts val="2800"/>
                </a:lnSpc>
              </a:pPr>
              <a:r>
                <a:rPr sz="2800" dirty="0"/>
                <a:t>Generator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6008318" y="3185063"/>
              <a:ext cx="1227374" cy="1643509"/>
              <a:chOff x="1698576" y="4114800"/>
              <a:chExt cx="2232248" cy="2395642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1698576" y="4114800"/>
                <a:ext cx="2232248" cy="2395642"/>
                <a:chOff x="2343849" y="5134736"/>
                <a:chExt cx="909648" cy="1349560"/>
              </a:xfrm>
            </p:grpSpPr>
            <p:sp>
              <p:nvSpPr>
                <p:cNvPr id="40" name="Shape 3567"/>
                <p:cNvSpPr/>
                <p:nvPr/>
              </p:nvSpPr>
              <p:spPr>
                <a:xfrm rot="10800000">
                  <a:off x="2683219" y="5134736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  <p:sp>
              <p:nvSpPr>
                <p:cNvPr id="43" name="Shape 3568"/>
                <p:cNvSpPr/>
                <p:nvPr/>
              </p:nvSpPr>
              <p:spPr>
                <a:xfrm rot="10800000">
                  <a:off x="3022591" y="5134736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  <p:sp>
              <p:nvSpPr>
                <p:cNvPr id="44" name="Shape 3569"/>
                <p:cNvSpPr/>
                <p:nvPr/>
              </p:nvSpPr>
              <p:spPr>
                <a:xfrm rot="10800000">
                  <a:off x="2343849" y="5134736"/>
                  <a:ext cx="230906" cy="134956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rgbClr val="000000"/>
                  </a:solidFill>
                  <a:miter lim="400000"/>
                </a:ln>
              </p:spPr>
              <p:txBody>
                <a:bodyPr lIns="42862" tIns="42862" rIns="42862" bIns="42862" anchor="ctr"/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92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1967741" y="4755110"/>
                    <a:ext cx="1675051" cy="10878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altLang="zh-CN" sz="36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741" y="4755110"/>
                    <a:ext cx="1675051" cy="108788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0" name="pasted-image-enhanced.pn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534" y="3352168"/>
              <a:ext cx="1951114" cy="1179576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grpSp>
          <p:nvGrpSpPr>
            <p:cNvPr id="46" name="Group 3812"/>
            <p:cNvGrpSpPr/>
            <p:nvPr/>
          </p:nvGrpSpPr>
          <p:grpSpPr>
            <a:xfrm rot="5400000">
              <a:off x="3692886" y="3328409"/>
              <a:ext cx="2112254" cy="1188720"/>
              <a:chOff x="79974" y="2"/>
              <a:chExt cx="3520424" cy="1981196"/>
            </a:xfrm>
          </p:grpSpPr>
          <p:sp>
            <p:nvSpPr>
              <p:cNvPr id="47" name="Shape 3809"/>
              <p:cNvSpPr/>
              <p:nvPr/>
            </p:nvSpPr>
            <p:spPr>
              <a:xfrm>
                <a:off x="79974" y="26778"/>
                <a:ext cx="3520424" cy="2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/>
                </a:pPr>
                <a:endParaRPr sz="1920"/>
              </a:p>
            </p:txBody>
          </p:sp>
          <p:sp>
            <p:nvSpPr>
              <p:cNvPr id="48" name="Shape 3810"/>
              <p:cNvSpPr/>
              <p:nvPr/>
            </p:nvSpPr>
            <p:spPr>
              <a:xfrm flipH="1">
                <a:off x="127867" y="2"/>
                <a:ext cx="2" cy="1981196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/>
                </a:pPr>
                <a:endParaRPr sz="1920"/>
              </a:p>
            </p:txBody>
          </p:sp>
          <p:sp>
            <p:nvSpPr>
              <p:cNvPr id="49" name="Shape 3811"/>
              <p:cNvSpPr/>
              <p:nvPr/>
            </p:nvSpPr>
            <p:spPr>
              <a:xfrm>
                <a:off x="3568975" y="40094"/>
                <a:ext cx="2" cy="233838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2862" tIns="42862" rIns="42862" bIns="42862" numCol="1" anchor="ctr">
                <a:noAutofit/>
              </a:bodyPr>
              <a:lstStyle/>
              <a:p>
                <a:pPr>
                  <a:defRPr sz="3200"/>
                </a:pPr>
                <a:endParaRPr sz="192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87197" y="143199"/>
            <a:ext cx="1739530" cy="13568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72639" y="4025329"/>
            <a:ext cx="2228527" cy="4204271"/>
            <a:chOff x="172639" y="4025329"/>
            <a:chExt cx="2228527" cy="4204271"/>
          </a:xfrm>
        </p:grpSpPr>
        <p:grpSp>
          <p:nvGrpSpPr>
            <p:cNvPr id="7" name="Group 6"/>
            <p:cNvGrpSpPr/>
            <p:nvPr/>
          </p:nvGrpSpPr>
          <p:grpSpPr>
            <a:xfrm>
              <a:off x="172639" y="4025329"/>
              <a:ext cx="1637232" cy="4204271"/>
              <a:chOff x="689876" y="2618706"/>
              <a:chExt cx="1637232" cy="4204271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F54EDB0-B18D-441B-BD4A-BB52B29779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436" y="2673840"/>
                <a:ext cx="489470" cy="330159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B9148F7-3C2A-4ECA-982C-39AA66878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9876" y="2934626"/>
                <a:ext cx="631200" cy="377208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5112FC6-B75E-4165-83C4-ADF73F94C0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50333" y="2651711"/>
                <a:ext cx="276775" cy="337137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8" name="Picture 87" descr="A car driving on a city street&#10;&#10;Description generated with very high confidence">
                <a:extLst>
                  <a:ext uri="{FF2B5EF4-FFF2-40B4-BE49-F238E27FC236}">
                    <a16:creationId xmlns:a16="http://schemas.microsoft.com/office/drawing/2014/main" id="{E6CBA1D2-8E02-4C65-B4C3-7C2573663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5211" y="2618706"/>
                <a:ext cx="659848" cy="38877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scene3d>
                <a:camera prst="orthographicFront">
                  <a:rot lat="2196000" lon="19878000" rev="20484000"/>
                </a:camera>
                <a:lightRig rig="threePt" dir="t"/>
              </a:scene3d>
            </p:spPr>
          </p:pic>
          <p:pic>
            <p:nvPicPr>
              <p:cNvPr id="89" name="Picture 88" descr="A car driving on a city street&#10;&#10;Description generated with very high confidence">
                <a:extLst>
                  <a:ext uri="{FF2B5EF4-FFF2-40B4-BE49-F238E27FC236}">
                    <a16:creationId xmlns:a16="http://schemas.microsoft.com/office/drawing/2014/main" id="{6892FF89-4B32-4BEA-ABED-53D046D0F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882" y="4176417"/>
                <a:ext cx="1038872" cy="62130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scene3d>
                <a:camera prst="orthographicFront">
                  <a:rot lat="2196000" lon="19878000" rev="20484000"/>
                </a:camera>
                <a:lightRig rig="threePt" dir="t"/>
              </a:scene3d>
            </p:spPr>
          </p:pic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F410A7A-D0B3-498C-878E-9483BC78A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41599" y="2934626"/>
                <a:ext cx="145043" cy="376374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Picture 94" descr="A car driving on a city street&#10;&#10;Description generated with very high confidence">
                <a:extLst>
                  <a:ext uri="{FF2B5EF4-FFF2-40B4-BE49-F238E27FC236}">
                    <a16:creationId xmlns:a16="http://schemas.microsoft.com/office/drawing/2014/main" id="{B7AA18D8-1A78-41BD-AEFC-FB5E9EF53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078" y="5934006"/>
                <a:ext cx="1523951" cy="88897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scene3d>
                <a:camera prst="orthographicFront">
                  <a:rot lat="2196000" lon="19878000" rev="20484000"/>
                </a:camera>
                <a:lightRig rig="threePt" dir="t"/>
              </a:scene3d>
            </p:spPr>
          </p:pic>
        </p:grpSp>
        <p:sp>
          <p:nvSpPr>
            <p:cNvPr id="8" name="TextBox 7"/>
            <p:cNvSpPr txBox="1"/>
            <p:nvPr/>
          </p:nvSpPr>
          <p:spPr>
            <a:xfrm rot="5400000">
              <a:off x="966222" y="5858160"/>
              <a:ext cx="2331279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/>
                <a:t>Coarse-to-fine</a:t>
              </a:r>
              <a:endParaRPr lang="en-US" sz="28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-25387"/>
            <a:ext cx="35702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400" dirty="0"/>
              <a:t>pix2pixHD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1009240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4630400" cy="7143750"/>
          </a:xfrm>
        </p:spPr>
      </p:pic>
      <p:sp>
        <p:nvSpPr>
          <p:cNvPr id="5" name="TextBox 4"/>
          <p:cNvSpPr txBox="1"/>
          <p:nvPr/>
        </p:nvSpPr>
        <p:spPr>
          <a:xfrm>
            <a:off x="3831589" y="4150293"/>
            <a:ext cx="809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2131" y="5636029"/>
            <a:ext cx="1025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Road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1658" y="2635705"/>
            <a:ext cx="96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6767" y="5636029"/>
            <a:ext cx="18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Sidewalk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6767" y="2742267"/>
            <a:ext cx="18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Building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4630400" cy="71437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31520" y="-137120"/>
                <a:ext cx="13167360" cy="13716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6400" dirty="0"/>
                  <a:t>pix2pixHD:</a:t>
                </a:r>
                <a:r>
                  <a:rPr lang="zh-CN" altLang="en-US" sz="6400" dirty="0"/>
                  <a:t> </a:t>
                </a:r>
                <a:r>
                  <a:rPr lang="en-US" altLang="zh-CN" sz="6400" dirty="0"/>
                  <a:t>2048</a:t>
                </a:r>
                <a14:m>
                  <m:oMath xmlns:m="http://schemas.openxmlformats.org/officeDocument/2006/math">
                    <m:r>
                      <a:rPr lang="en-US" altLang="zh-CN" sz="6400" b="0" i="1" smtClean="0">
                        <a:latin typeface="Cambria Math" charset="0"/>
                      </a:rPr>
                      <m:t>×</m:t>
                    </m:r>
                  </m:oMath>
                </a14:m>
                <a:r>
                  <a:rPr lang="en-US" altLang="zh-CN" sz="6400" dirty="0"/>
                  <a:t>1024</a:t>
                </a:r>
                <a:endParaRPr lang="en-US" sz="6400" dirty="0"/>
              </a:p>
            </p:txBody>
          </p:sp>
        </mc:Choice>
        <mc:Fallback xmlns="">
          <p:sp>
            <p:nvSpPr>
              <p:cNvPr id="1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31520" y="-137120"/>
                <a:ext cx="13167360" cy="1371600"/>
              </a:xfrm>
              <a:blipFill rotWithShape="0">
                <a:blip r:embed="rId6"/>
                <a:stretch>
                  <a:fillRect t="-3556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88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6"/>
    </mc:Choice>
    <mc:Fallback xmlns="">
      <p:transition spd="slow" advTm="16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d_strokes">
            <a:hlinkClick r:id="" action="ppaction://media"/>
            <a:extLst>
              <a:ext uri="{FF2B5EF4-FFF2-40B4-BE49-F238E27FC236}">
                <a16:creationId xmlns:a16="http://schemas.microsoft.com/office/drawing/2014/main" id="{6D4E77BF-F99E-4551-999F-E18672B396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859" t="4500" r="15347" b="3625"/>
          <a:stretch/>
        </p:blipFill>
        <p:spPr>
          <a:xfrm>
            <a:off x="1280160" y="0"/>
            <a:ext cx="12070080" cy="8229600"/>
          </a:xfrm>
        </p:spPr>
      </p:pic>
    </p:spTree>
    <p:extLst>
      <p:ext uri="{BB962C8B-B14F-4D97-AF65-F5344CB8AC3E}">
        <p14:creationId xmlns:p14="http://schemas.microsoft.com/office/powerpoint/2010/main" val="268454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065391-1D89-41B1-860C-EAFD4F3A275E}"/>
              </a:ext>
            </a:extLst>
          </p:cNvPr>
          <p:cNvSpPr txBox="1"/>
          <p:nvPr/>
        </p:nvSpPr>
        <p:spPr>
          <a:xfrm>
            <a:off x="114618" y="7142904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pix2pixHD </a:t>
            </a:r>
            <a:r>
              <a:rPr lang="en-US" altLang="zh-CN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[</a:t>
            </a: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Wang et al., 2018</a:t>
            </a:r>
            <a:r>
              <a:rPr lang="en-US" altLang="zh-CN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]</a:t>
            </a:r>
            <a:endParaRPr lang="en-US" sz="3600" dirty="0">
              <a:solidFill>
                <a:prstClr val="black">
                  <a:lumMod val="85000"/>
                  <a:lumOff val="15000"/>
                </a:prstClr>
              </a:solidFill>
              <a:latin typeface="Helvetica" panose="020B0604020202020204" pitchFamily="34" charset="0"/>
              <a:ea typeface="맑은 고딕"/>
              <a:cs typeface="Helvetica" panose="020B0604020202020204" pitchFamily="34" charset="0"/>
            </a:endParaRPr>
          </a:p>
        </p:txBody>
      </p:sp>
      <p:pic>
        <p:nvPicPr>
          <p:cNvPr id="7" name="Picture 2" descr="https://people.eecs.berkeley.edu/~taesung_park/ade20k/best/label/ADE_val_00000289.png">
            <a:extLst>
              <a:ext uri="{FF2B5EF4-FFF2-40B4-BE49-F238E27FC236}">
                <a16:creationId xmlns:a16="http://schemas.microsoft.com/office/drawing/2014/main" id="{C936F247-6835-43BA-8346-8317FA72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11" y="1890910"/>
            <a:ext cx="6038627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people.eecs.berkeley.edu/~taesung_park/ade20k/best/crn/ADE_val_00000289.png">
            <a:extLst>
              <a:ext uri="{FF2B5EF4-FFF2-40B4-BE49-F238E27FC236}">
                <a16:creationId xmlns:a16="http://schemas.microsoft.com/office/drawing/2014/main" id="{C49C7DE6-882A-4044-B7B6-8832E592A30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302" y="1890910"/>
            <a:ext cx="60350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6097B5B-B1B7-F546-BE4C-FA521DABEBC9}"/>
              </a:ext>
            </a:extLst>
          </p:cNvPr>
          <p:cNvSpPr txBox="1">
            <a:spLocks/>
          </p:cNvSpPr>
          <p:nvPr/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Semantic</a:t>
            </a:r>
            <a:r>
              <a:rPr lang="zh-CN" altLang="en-US" sz="6400" dirty="0"/>
              <a:t> </a:t>
            </a:r>
            <a:r>
              <a:rPr lang="en-US" altLang="zh-CN" sz="6400" dirty="0"/>
              <a:t>Photo</a:t>
            </a:r>
            <a:r>
              <a:rPr lang="zh-CN" altLang="en-US" sz="6400" dirty="0"/>
              <a:t> </a:t>
            </a:r>
            <a:r>
              <a:rPr lang="en-US" altLang="zh-CN" sz="6400" dirty="0"/>
              <a:t>Synthesis</a:t>
            </a:r>
            <a:r>
              <a:rPr lang="zh-CN" altLang="en-US" sz="6400" dirty="0"/>
              <a:t> </a:t>
            </a:r>
            <a:r>
              <a:rPr lang="en-US" altLang="zh-CN" sz="6400" dirty="0"/>
              <a:t>in</a:t>
            </a:r>
            <a:r>
              <a:rPr lang="zh-CN" altLang="en-US" sz="6400" dirty="0"/>
              <a:t> </a:t>
            </a:r>
            <a:r>
              <a:rPr lang="en-US" altLang="zh-CN" sz="6400" dirty="0"/>
              <a:t>the</a:t>
            </a:r>
            <a:r>
              <a:rPr lang="zh-CN" altLang="en-US" sz="6400" dirty="0"/>
              <a:t> </a:t>
            </a:r>
            <a:r>
              <a:rPr lang="en-US" altLang="zh-CN" sz="6400" dirty="0"/>
              <a:t>Wild</a:t>
            </a:r>
            <a:endParaRPr lang="en-US" sz="6400" dirty="0"/>
          </a:p>
        </p:txBody>
      </p:sp>
      <p:sp>
        <p:nvSpPr>
          <p:cNvPr id="21" name="Arrow: Right 9">
            <a:extLst>
              <a:ext uri="{FF2B5EF4-FFF2-40B4-BE49-F238E27FC236}">
                <a16:creationId xmlns:a16="http://schemas.microsoft.com/office/drawing/2014/main" id="{BE60A44E-E0FE-AB4C-922F-DC8BD8BE0849}"/>
              </a:ext>
            </a:extLst>
          </p:cNvPr>
          <p:cNvSpPr/>
          <p:nvPr/>
        </p:nvSpPr>
        <p:spPr>
          <a:xfrm>
            <a:off x="6838946" y="3875930"/>
            <a:ext cx="709465" cy="419081"/>
          </a:xfrm>
          <a:prstGeom prst="rightArrow">
            <a:avLst>
              <a:gd name="adj1" fmla="val 50000"/>
              <a:gd name="adj2" fmla="val 37670"/>
            </a:avLst>
          </a:prstGeom>
          <a:solidFill>
            <a:schemeClr val="tx1"/>
          </a:solidFill>
          <a:ln w="12700">
            <a:solidFill>
              <a:srgbClr val="000000"/>
            </a:solidFill>
            <a:miter lim="4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0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5"/>
    </mc:Choice>
    <mc:Fallback xmlns="">
      <p:transition spd="slow" advTm="290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919102-7CA3-4000-812D-4E0472E8351C}"/>
              </a:ext>
            </a:extLst>
          </p:cNvPr>
          <p:cNvSpPr txBox="1"/>
          <p:nvPr/>
        </p:nvSpPr>
        <p:spPr>
          <a:xfrm>
            <a:off x="502144" y="-1115878"/>
            <a:ext cx="9686370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80">
                <a:latin typeface="Calibri" panose="020F0502020204030204" pitchFamily="34" charset="0"/>
                <a:cs typeface="Calibri" panose="020F0502020204030204" pitchFamily="34" charset="0"/>
              </a:rPr>
              <a:t>somehow show that the semantic information is lost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0DE3D-97C8-4DCF-8BAB-261B07A7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83" y="1462189"/>
            <a:ext cx="2865574" cy="2104405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47D466-75D0-4975-9304-624370625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60" y="1400759"/>
            <a:ext cx="2858369" cy="2099114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2C7903-1FD1-4AF2-B0DD-302BB8893078}"/>
              </a:ext>
            </a:extLst>
          </p:cNvPr>
          <p:cNvSpPr/>
          <p:nvPr/>
        </p:nvSpPr>
        <p:spPr>
          <a:xfrm>
            <a:off x="6332977" y="1960014"/>
            <a:ext cx="1964447" cy="1108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>
              <a:defRPr/>
            </a:pPr>
            <a:endParaRPr lang="en-US" sz="216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CC0646-27EF-4B00-A2D2-23B194AAA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60" y="4494628"/>
            <a:ext cx="2858369" cy="2099114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910FE49-33AA-44AC-BEE1-A2E96E7492AC}"/>
              </a:ext>
            </a:extLst>
          </p:cNvPr>
          <p:cNvSpPr/>
          <p:nvPr/>
        </p:nvSpPr>
        <p:spPr>
          <a:xfrm>
            <a:off x="6332975" y="4992453"/>
            <a:ext cx="1964447" cy="1108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>
              <a:defRPr/>
            </a:pPr>
            <a:endParaRPr lang="en-US" sz="216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B28B26-EDA7-4F3C-A7FE-A9BB0248C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83" y="4494628"/>
            <a:ext cx="2865574" cy="2104405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AEC816-C922-4497-9F18-CF7D5E5B0DCF}"/>
              </a:ext>
            </a:extLst>
          </p:cNvPr>
          <p:cNvSpPr txBox="1"/>
          <p:nvPr/>
        </p:nvSpPr>
        <p:spPr>
          <a:xfrm>
            <a:off x="4179214" y="7222784"/>
            <a:ext cx="627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itchFamily="2" charset="0"/>
                <a:ea typeface="맑은 고딕"/>
                <a:cs typeface="Calibri" panose="020F0502020204030204" pitchFamily="34" charset="0"/>
              </a:rPr>
              <a:t>pix2pixHD </a:t>
            </a:r>
            <a:r>
              <a:rPr lang="en-US" altLang="zh-CN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itchFamily="2" charset="0"/>
                <a:ea typeface="맑은 고딕"/>
                <a:cs typeface="Calibri" panose="020F0502020204030204" pitchFamily="34" charset="0"/>
              </a:rPr>
              <a:t>[</a:t>
            </a:r>
            <a:r>
              <a:rPr 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itchFamily="2" charset="0"/>
                <a:ea typeface="맑은 고딕"/>
                <a:cs typeface="Calibri" panose="020F0502020204030204" pitchFamily="34" charset="0"/>
              </a:rPr>
              <a:t>Wang et al., 2018</a:t>
            </a:r>
            <a:r>
              <a:rPr lang="en-US" altLang="zh-CN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itchFamily="2" charset="0"/>
                <a:ea typeface="맑은 고딕"/>
                <a:cs typeface="Calibri" panose="020F0502020204030204" pitchFamily="34" charset="0"/>
              </a:rPr>
              <a:t>]</a:t>
            </a:r>
            <a:endParaRPr lang="en-US" sz="3600" dirty="0">
              <a:solidFill>
                <a:prstClr val="black">
                  <a:lumMod val="85000"/>
                  <a:lumOff val="15000"/>
                </a:prstClr>
              </a:solidFill>
              <a:latin typeface="Helvetica" pitchFamily="2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83EBA-3B5B-483F-BC61-DDB4257B737F}"/>
              </a:ext>
            </a:extLst>
          </p:cNvPr>
          <p:cNvSpPr txBox="1"/>
          <p:nvPr/>
        </p:nvSpPr>
        <p:spPr>
          <a:xfrm>
            <a:off x="2368883" y="862821"/>
            <a:ext cx="2865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430F9-0D38-4CDD-8581-EC11E130860F}"/>
              </a:ext>
            </a:extLst>
          </p:cNvPr>
          <p:cNvSpPr txBox="1"/>
          <p:nvPr/>
        </p:nvSpPr>
        <p:spPr>
          <a:xfrm>
            <a:off x="9291560" y="809416"/>
            <a:ext cx="2865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320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5249EC-BB50-AF4D-9676-E8EF77C2B5D5}"/>
              </a:ext>
            </a:extLst>
          </p:cNvPr>
          <p:cNvSpPr txBox="1"/>
          <p:nvPr/>
        </p:nvSpPr>
        <p:spPr>
          <a:xfrm>
            <a:off x="3226289" y="6593742"/>
            <a:ext cx="1030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grass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020-2A2A-4F47-A167-46BF7A02529D}"/>
              </a:ext>
            </a:extLst>
          </p:cNvPr>
          <p:cNvSpPr txBox="1"/>
          <p:nvPr/>
        </p:nvSpPr>
        <p:spPr>
          <a:xfrm>
            <a:off x="3411980" y="3604770"/>
            <a:ext cx="716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sky</a:t>
            </a: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2"/>
    </mc:Choice>
    <mc:Fallback xmlns="">
      <p:transition spd="slow" advTm="108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166F-87FA-F34F-85BD-2E6C009B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A8359-9891-D14C-BA2D-7BAEFF7EEAD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" b="1447"/>
          <a:stretch/>
        </p:blipFill>
        <p:spPr>
          <a:xfrm>
            <a:off x="206164" y="1890910"/>
            <a:ext cx="6217920" cy="4389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9F671-0C16-A346-9D43-45D04C001A2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72" y="1890910"/>
            <a:ext cx="6221101" cy="4389120"/>
          </a:xfrm>
          <a:prstGeom prst="rect">
            <a:avLst/>
          </a:prstGeom>
        </p:spPr>
      </p:pic>
      <p:sp>
        <p:nvSpPr>
          <p:cNvPr id="6" name="Arrow: Right 9">
            <a:extLst>
              <a:ext uri="{FF2B5EF4-FFF2-40B4-BE49-F238E27FC236}">
                <a16:creationId xmlns:a16="http://schemas.microsoft.com/office/drawing/2014/main" id="{19A89EB2-CAD0-8C4B-B618-8809F0B77A14}"/>
              </a:ext>
            </a:extLst>
          </p:cNvPr>
          <p:cNvSpPr/>
          <p:nvPr/>
        </p:nvSpPr>
        <p:spPr>
          <a:xfrm>
            <a:off x="6838946" y="3875930"/>
            <a:ext cx="709465" cy="419081"/>
          </a:xfrm>
          <a:prstGeom prst="rightArrow">
            <a:avLst>
              <a:gd name="adj1" fmla="val 50000"/>
              <a:gd name="adj2" fmla="val 37670"/>
            </a:avLst>
          </a:prstGeom>
          <a:solidFill>
            <a:schemeClr val="tx1"/>
          </a:solidFill>
          <a:ln w="12700">
            <a:solidFill>
              <a:srgbClr val="000000"/>
            </a:solidFill>
            <a:miter lim="4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/>
              <a:ea typeface="맑은 고딕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3ADBA-DFFA-E041-842B-70CE63288CDE}"/>
              </a:ext>
            </a:extLst>
          </p:cNvPr>
          <p:cNvSpPr txBox="1"/>
          <p:nvPr/>
        </p:nvSpPr>
        <p:spPr>
          <a:xfrm>
            <a:off x="2724257" y="6276781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Input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1E011-BB6B-1F46-836D-5D20A47F2184}"/>
              </a:ext>
            </a:extLst>
          </p:cNvPr>
          <p:cNvSpPr txBox="1"/>
          <p:nvPr/>
        </p:nvSpPr>
        <p:spPr>
          <a:xfrm>
            <a:off x="10311434" y="627678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Output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FFAED-AC74-694A-B6C3-A24FA526A639}"/>
              </a:ext>
            </a:extLst>
          </p:cNvPr>
          <p:cNvSpPr txBox="1"/>
          <p:nvPr/>
        </p:nvSpPr>
        <p:spPr>
          <a:xfrm>
            <a:off x="223014" y="6850657"/>
            <a:ext cx="1418437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300" u="sng" dirty="0"/>
              <a:t>Goal</a:t>
            </a:r>
            <a:r>
              <a:rPr lang="en-US" altLang="zh-CN" sz="4300" dirty="0"/>
              <a:t>:</a:t>
            </a:r>
            <a:r>
              <a:rPr lang="zh-CN" altLang="en-US" sz="4300" dirty="0"/>
              <a:t> </a:t>
            </a:r>
            <a:r>
              <a:rPr lang="en-US" altLang="zh-CN" sz="4300" dirty="0"/>
              <a:t>synthesize</a:t>
            </a:r>
            <a:r>
              <a:rPr lang="zh-CN" altLang="en-US" sz="4300" dirty="0"/>
              <a:t> </a:t>
            </a:r>
            <a:r>
              <a:rPr lang="en-US" sz="4300" dirty="0"/>
              <a:t>a photograph given an input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9583C-417B-C946-A071-F59CBC76661B}"/>
              </a:ext>
            </a:extLst>
          </p:cNvPr>
          <p:cNvSpPr txBox="1"/>
          <p:nvPr/>
        </p:nvSpPr>
        <p:spPr>
          <a:xfrm>
            <a:off x="3066728" y="2746648"/>
            <a:ext cx="69281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Sky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9D35E-B295-6640-8786-231D01BD7770}"/>
              </a:ext>
            </a:extLst>
          </p:cNvPr>
          <p:cNvSpPr txBox="1"/>
          <p:nvPr/>
        </p:nvSpPr>
        <p:spPr>
          <a:xfrm>
            <a:off x="3066728" y="5078015"/>
            <a:ext cx="69281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1D1C6-2310-AF4C-A5AD-CCDDB39BB831}"/>
              </a:ext>
            </a:extLst>
          </p:cNvPr>
          <p:cNvSpPr txBox="1"/>
          <p:nvPr/>
        </p:nvSpPr>
        <p:spPr>
          <a:xfrm>
            <a:off x="470485" y="4218712"/>
            <a:ext cx="164339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mountain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8C503-703F-F84C-B088-F3A2009FB8CF}"/>
              </a:ext>
            </a:extLst>
          </p:cNvPr>
          <p:cNvSpPr txBox="1"/>
          <p:nvPr/>
        </p:nvSpPr>
        <p:spPr>
          <a:xfrm>
            <a:off x="597219" y="5475868"/>
            <a:ext cx="82952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27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21747B-9F9E-4FBC-A327-B65B82CD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52" y="6251595"/>
            <a:ext cx="2312040" cy="1679629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ACEF4-0832-4781-A2AA-BC98BDC90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53" y="1528749"/>
            <a:ext cx="2312039" cy="1666027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A8F11-09C8-4485-A9C4-AFAE97600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23" y="6251595"/>
            <a:ext cx="2312040" cy="1679629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BA34F-F0FD-4A73-8966-DAAABE6865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25" y="1528750"/>
            <a:ext cx="2312039" cy="1679629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19102-7CA3-4000-812D-4E0472E8351C}"/>
              </a:ext>
            </a:extLst>
          </p:cNvPr>
          <p:cNvSpPr txBox="1"/>
          <p:nvPr/>
        </p:nvSpPr>
        <p:spPr>
          <a:xfrm>
            <a:off x="502144" y="-1115878"/>
            <a:ext cx="9686370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80"/>
              <a:t>somehow show that the semantic information is lost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0DE3D-97C8-4DCF-8BAB-261B07A78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27" y="3534930"/>
            <a:ext cx="2312040" cy="1683863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483458-3219-4C6C-B5F3-3351F2ED74A4}"/>
              </a:ext>
            </a:extLst>
          </p:cNvPr>
          <p:cNvCxnSpPr>
            <a:cxnSpLocks/>
          </p:cNvCxnSpPr>
          <p:nvPr/>
        </p:nvCxnSpPr>
        <p:spPr>
          <a:xfrm>
            <a:off x="3599757" y="4376860"/>
            <a:ext cx="1415926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9E1860-5CE8-462F-9202-9C3F7036A10E}"/>
              </a:ext>
            </a:extLst>
          </p:cNvPr>
          <p:cNvSpPr txBox="1"/>
          <p:nvPr/>
        </p:nvSpPr>
        <p:spPr>
          <a:xfrm>
            <a:off x="3813127" y="4376861"/>
            <a:ext cx="9637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conv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53A5D-98AE-4308-9635-B65B6F47A1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595" y="3405300"/>
            <a:ext cx="2312039" cy="1679629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F7FD40-CF04-4941-B8BB-08D740E62663}"/>
              </a:ext>
            </a:extLst>
          </p:cNvPr>
          <p:cNvCxnSpPr>
            <a:cxnSpLocks/>
          </p:cNvCxnSpPr>
          <p:nvPr/>
        </p:nvCxnSpPr>
        <p:spPr>
          <a:xfrm>
            <a:off x="8511468" y="4376860"/>
            <a:ext cx="1415926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83EE40-E680-4D17-8614-7A546A093469}"/>
              </a:ext>
            </a:extLst>
          </p:cNvPr>
          <p:cNvSpPr txBox="1"/>
          <p:nvPr/>
        </p:nvSpPr>
        <p:spPr>
          <a:xfrm>
            <a:off x="8114349" y="4376860"/>
            <a:ext cx="23791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normalization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FAB2EA-34F9-4E40-96D7-93FC8C3E0A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53" y="3405299"/>
            <a:ext cx="2312039" cy="1679628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3CFFA-BAFF-4805-9213-B9FA9724F33E}"/>
              </a:ext>
            </a:extLst>
          </p:cNvPr>
          <p:cNvSpPr txBox="1"/>
          <p:nvPr/>
        </p:nvSpPr>
        <p:spPr>
          <a:xfrm>
            <a:off x="1780288" y="75079"/>
            <a:ext cx="110698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6400" dirty="0">
                <a:latin typeface="+mj-lt"/>
                <a:ea typeface="+mj-ea"/>
                <a:cs typeface="+mj-cs"/>
              </a:rPr>
              <a:t>Problem with standard networks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210951-B936-47F7-8E30-D2D20563588F}"/>
              </a:ext>
            </a:extLst>
          </p:cNvPr>
          <p:cNvSpPr/>
          <p:nvPr/>
        </p:nvSpPr>
        <p:spPr>
          <a:xfrm>
            <a:off x="6734976" y="5228992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9679D-C370-44A2-8417-9AAD3F0FF5D6}"/>
              </a:ext>
            </a:extLst>
          </p:cNvPr>
          <p:cNvSpPr/>
          <p:nvPr/>
        </p:nvSpPr>
        <p:spPr>
          <a:xfrm>
            <a:off x="6734976" y="5534650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CC9C81-90D3-49C5-936D-34C82CEFF4C5}"/>
              </a:ext>
            </a:extLst>
          </p:cNvPr>
          <p:cNvSpPr/>
          <p:nvPr/>
        </p:nvSpPr>
        <p:spPr>
          <a:xfrm>
            <a:off x="6734976" y="5840307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D5A664-1805-4B02-BDDD-9786B671B3BC}"/>
              </a:ext>
            </a:extLst>
          </p:cNvPr>
          <p:cNvSpPr/>
          <p:nvPr/>
        </p:nvSpPr>
        <p:spPr>
          <a:xfrm>
            <a:off x="11706833" y="5285740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DB2058-2F2E-4364-B501-67069847881B}"/>
              </a:ext>
            </a:extLst>
          </p:cNvPr>
          <p:cNvSpPr/>
          <p:nvPr/>
        </p:nvSpPr>
        <p:spPr>
          <a:xfrm>
            <a:off x="11706833" y="5591398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A528E3-F1AB-4BBC-99B1-BC5E67C4EBAC}"/>
              </a:ext>
            </a:extLst>
          </p:cNvPr>
          <p:cNvSpPr/>
          <p:nvPr/>
        </p:nvSpPr>
        <p:spPr>
          <a:xfrm>
            <a:off x="11706833" y="5897055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E3F0A4-7E62-4518-85AD-FA219DCA7AD8}"/>
              </a:ext>
            </a:extLst>
          </p:cNvPr>
          <p:cNvSpPr txBox="1"/>
          <p:nvPr/>
        </p:nvSpPr>
        <p:spPr>
          <a:xfrm>
            <a:off x="707737" y="5264992"/>
            <a:ext cx="3056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40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rock, water, moss,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791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1"/>
    </mc:Choice>
    <mc:Fallback xmlns="">
      <p:transition spd="slow" advTm="24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21747B-9F9E-4FBC-A327-B65B82CD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957" y="5799756"/>
            <a:ext cx="2258230" cy="1679629"/>
          </a:xfrm>
          <a:prstGeom prst="rect">
            <a:avLst/>
          </a:prstGeom>
          <a:ln w="19050">
            <a:noFill/>
          </a:ln>
          <a:scene3d>
            <a:camera prst="perspectiveFront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ACEF4-0832-4781-A2AA-BC98BDC90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00" y="1076910"/>
            <a:ext cx="2239942" cy="1666027"/>
          </a:xfrm>
          <a:prstGeom prst="rect">
            <a:avLst/>
          </a:prstGeom>
          <a:ln w="19050">
            <a:noFill/>
          </a:ln>
          <a:scene3d>
            <a:camera prst="perspectiveFront"/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A8F11-09C8-4485-A9C4-AFAE97600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39" y="5799756"/>
            <a:ext cx="2265808" cy="1679629"/>
          </a:xfrm>
          <a:prstGeom prst="rect">
            <a:avLst/>
          </a:prstGeom>
          <a:ln w="19050">
            <a:noFill/>
          </a:ln>
          <a:scene3d>
            <a:camera prst="perspectiveFront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BA34F-F0FD-4A73-8966-DAAABE686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28" y="1076911"/>
            <a:ext cx="2258230" cy="1679629"/>
          </a:xfrm>
          <a:prstGeom prst="rect">
            <a:avLst/>
          </a:prstGeom>
          <a:ln w="19050">
            <a:noFill/>
          </a:ln>
          <a:scene3d>
            <a:camera prst="perspectiveFront"/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19102-7CA3-4000-812D-4E0472E8351C}"/>
              </a:ext>
            </a:extLst>
          </p:cNvPr>
          <p:cNvSpPr txBox="1"/>
          <p:nvPr/>
        </p:nvSpPr>
        <p:spPr>
          <a:xfrm>
            <a:off x="502144" y="-1115878"/>
            <a:ext cx="9686370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80"/>
              <a:t>somehow show that the semantic information is lost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0DE3D-97C8-4DCF-8BAB-261B07A78F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70" y="3083091"/>
            <a:ext cx="2269554" cy="1683863"/>
          </a:xfrm>
          <a:prstGeom prst="rect">
            <a:avLst/>
          </a:prstGeom>
          <a:ln w="19050">
            <a:noFill/>
          </a:ln>
          <a:scene3d>
            <a:camera prst="perspectiveFront"/>
            <a:lightRig rig="threePt" dir="t"/>
          </a:scene3d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483458-3219-4C6C-B5F3-3351F2ED74A4}"/>
              </a:ext>
            </a:extLst>
          </p:cNvPr>
          <p:cNvCxnSpPr>
            <a:cxnSpLocks/>
          </p:cNvCxnSpPr>
          <p:nvPr/>
        </p:nvCxnSpPr>
        <p:spPr>
          <a:xfrm>
            <a:off x="3599757" y="3925021"/>
            <a:ext cx="1415926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9E1860-5CE8-462F-9202-9C3F7036A10E}"/>
              </a:ext>
            </a:extLst>
          </p:cNvPr>
          <p:cNvSpPr txBox="1"/>
          <p:nvPr/>
        </p:nvSpPr>
        <p:spPr>
          <a:xfrm>
            <a:off x="3813127" y="3925022"/>
            <a:ext cx="9637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conv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53A5D-98AE-4308-9635-B65B6F47A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98" y="2953461"/>
            <a:ext cx="2258230" cy="1679629"/>
          </a:xfrm>
          <a:prstGeom prst="rect">
            <a:avLst/>
          </a:prstGeom>
          <a:ln w="19050">
            <a:noFill/>
          </a:ln>
          <a:scene3d>
            <a:camera prst="perspectiveFront"/>
            <a:lightRig rig="threePt" dir="t"/>
          </a:scene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F7FD40-CF04-4941-B8BB-08D740E62663}"/>
              </a:ext>
            </a:extLst>
          </p:cNvPr>
          <p:cNvCxnSpPr>
            <a:cxnSpLocks/>
          </p:cNvCxnSpPr>
          <p:nvPr/>
        </p:nvCxnSpPr>
        <p:spPr>
          <a:xfrm>
            <a:off x="8511468" y="3925021"/>
            <a:ext cx="1415926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83EE40-E680-4D17-8614-7A546A093469}"/>
              </a:ext>
            </a:extLst>
          </p:cNvPr>
          <p:cNvSpPr txBox="1"/>
          <p:nvPr/>
        </p:nvSpPr>
        <p:spPr>
          <a:xfrm>
            <a:off x="8114349" y="3925021"/>
            <a:ext cx="23791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normalization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FAB2EA-34F9-4E40-96D7-93FC8C3E0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958" y="2953460"/>
            <a:ext cx="2258228" cy="1679628"/>
          </a:xfrm>
          <a:prstGeom prst="rect">
            <a:avLst/>
          </a:prstGeom>
          <a:ln w="19050">
            <a:noFill/>
          </a:ln>
          <a:scene3d>
            <a:camera prst="perspectiveFront"/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3CFFA-BAFF-4805-9213-B9FA9724F33E}"/>
              </a:ext>
            </a:extLst>
          </p:cNvPr>
          <p:cNvSpPr txBox="1"/>
          <p:nvPr/>
        </p:nvSpPr>
        <p:spPr>
          <a:xfrm>
            <a:off x="1805134" y="75079"/>
            <a:ext cx="110201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6400" dirty="0">
                <a:latin typeface="+mj-lt"/>
                <a:ea typeface="+mj-ea"/>
                <a:cs typeface="+mj-cs"/>
              </a:rPr>
              <a:t>Problem</a:t>
            </a:r>
            <a:r>
              <a:rPr lang="en-US" sz="384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 </a:t>
            </a:r>
            <a:r>
              <a:rPr lang="en-US" sz="6400" dirty="0">
                <a:latin typeface="+mj-lt"/>
                <a:ea typeface="+mj-ea"/>
                <a:cs typeface="+mj-cs"/>
              </a:rPr>
              <a:t>with standard networks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210951-B936-47F7-8E30-D2D20563588F}"/>
              </a:ext>
            </a:extLst>
          </p:cNvPr>
          <p:cNvSpPr/>
          <p:nvPr/>
        </p:nvSpPr>
        <p:spPr>
          <a:xfrm>
            <a:off x="6734976" y="4777153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9679D-C370-44A2-8417-9AAD3F0FF5D6}"/>
              </a:ext>
            </a:extLst>
          </p:cNvPr>
          <p:cNvSpPr/>
          <p:nvPr/>
        </p:nvSpPr>
        <p:spPr>
          <a:xfrm>
            <a:off x="6734976" y="5082811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CC9C81-90D3-49C5-936D-34C82CEFF4C5}"/>
              </a:ext>
            </a:extLst>
          </p:cNvPr>
          <p:cNvSpPr/>
          <p:nvPr/>
        </p:nvSpPr>
        <p:spPr>
          <a:xfrm>
            <a:off x="6734976" y="5388468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D5A664-1805-4B02-BDDD-9786B671B3BC}"/>
              </a:ext>
            </a:extLst>
          </p:cNvPr>
          <p:cNvSpPr/>
          <p:nvPr/>
        </p:nvSpPr>
        <p:spPr>
          <a:xfrm>
            <a:off x="11706833" y="4833901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DB2058-2F2E-4364-B501-67069847881B}"/>
              </a:ext>
            </a:extLst>
          </p:cNvPr>
          <p:cNvSpPr/>
          <p:nvPr/>
        </p:nvSpPr>
        <p:spPr>
          <a:xfrm>
            <a:off x="11706833" y="5139559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A528E3-F1AB-4BBC-99B1-BC5E67C4EBAC}"/>
              </a:ext>
            </a:extLst>
          </p:cNvPr>
          <p:cNvSpPr/>
          <p:nvPr/>
        </p:nvSpPr>
        <p:spPr>
          <a:xfrm>
            <a:off x="11706833" y="5445216"/>
            <a:ext cx="148783" cy="1537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733A71-53EB-4A2E-8E5D-9BE28CCC33B5}"/>
              </a:ext>
            </a:extLst>
          </p:cNvPr>
          <p:cNvSpPr txBox="1"/>
          <p:nvPr/>
        </p:nvSpPr>
        <p:spPr>
          <a:xfrm>
            <a:off x="1557582" y="474756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40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grass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6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2"/>
    </mc:Choice>
    <mc:Fallback xmlns="">
      <p:transition spd="slow" advTm="12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44D1C-B19B-4A25-9AC4-ACED88E68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45" y="4034137"/>
            <a:ext cx="2889469" cy="2104405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orthographicFront">
              <a:rot lat="19499998" lon="3600000" rev="0"/>
            </a:camera>
            <a:lightRig rig="threePt" dir="t"/>
          </a:scene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4D233-B622-42F8-8FEF-A3C3CC139116}"/>
              </a:ext>
            </a:extLst>
          </p:cNvPr>
          <p:cNvGrpSpPr/>
          <p:nvPr/>
        </p:nvGrpSpPr>
        <p:grpSpPr>
          <a:xfrm>
            <a:off x="6286280" y="720953"/>
            <a:ext cx="2889469" cy="4363027"/>
            <a:chOff x="5482406" y="600794"/>
            <a:chExt cx="2407891" cy="363585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433066-ECAC-4016-9AD1-2214DE923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406" y="600794"/>
              <a:ext cx="2407891" cy="1753671"/>
            </a:xfrm>
            <a:prstGeom prst="rect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19499998" lon="3600000" rev="0"/>
              </a:camera>
              <a:lightRig rig="threePt" dir="t"/>
            </a:scene3d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688B3B6-115C-4EC3-8B28-97BD7134D30D}"/>
                </a:ext>
              </a:extLst>
            </p:cNvPr>
            <p:cNvCxnSpPr>
              <a:cxnSpLocks/>
            </p:cNvCxnSpPr>
            <p:nvPr/>
          </p:nvCxnSpPr>
          <p:spPr>
            <a:xfrm>
              <a:off x="6686351" y="2245360"/>
              <a:ext cx="0" cy="199129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  <a:alpha val="77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892B50-D2A7-4EA0-A71C-9160C9CC5687}"/>
              </a:ext>
            </a:extLst>
          </p:cNvPr>
          <p:cNvGrpSpPr/>
          <p:nvPr/>
        </p:nvGrpSpPr>
        <p:grpSpPr>
          <a:xfrm>
            <a:off x="10788766" y="758949"/>
            <a:ext cx="2889469" cy="4325032"/>
            <a:chOff x="8868718" y="632457"/>
            <a:chExt cx="2407891" cy="360419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04C770B-1FA3-4451-BFCB-B829929BD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718" y="632457"/>
              <a:ext cx="2407891" cy="1753671"/>
            </a:xfrm>
            <a:prstGeom prst="rect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19499998" lon="3600000" rev="0"/>
              </a:camera>
              <a:lightRig rig="threePt" dir="t"/>
            </a:scene3d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004699-27D7-4A2F-8049-DEC903DA6416}"/>
                </a:ext>
              </a:extLst>
            </p:cNvPr>
            <p:cNvCxnSpPr>
              <a:cxnSpLocks/>
            </p:cNvCxnSpPr>
            <p:nvPr/>
          </p:nvCxnSpPr>
          <p:spPr>
            <a:xfrm>
              <a:off x="10072663" y="2245360"/>
              <a:ext cx="0" cy="199129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  <a:alpha val="77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1792A2-CB56-4274-A4AB-4DFD60FE4A56}"/>
              </a:ext>
            </a:extLst>
          </p:cNvPr>
          <p:cNvGrpSpPr/>
          <p:nvPr/>
        </p:nvGrpSpPr>
        <p:grpSpPr>
          <a:xfrm>
            <a:off x="1698550" y="3546956"/>
            <a:ext cx="3281592" cy="3805614"/>
            <a:chOff x="1415458" y="2955796"/>
            <a:chExt cx="2734660" cy="31713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5D825FC-91F3-4604-A2D9-92025F9FA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58" y="4236650"/>
              <a:ext cx="1276942" cy="4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  <a:alpha val="77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95BFD55C-B7F0-40BD-B804-F3A6CE812DC8}"/>
                </a:ext>
              </a:extLst>
            </p:cNvPr>
            <p:cNvSpPr/>
            <p:nvPr/>
          </p:nvSpPr>
          <p:spPr>
            <a:xfrm>
              <a:off x="2587532" y="2955796"/>
              <a:ext cx="1255152" cy="2561708"/>
            </a:xfrm>
            <a:prstGeom prst="cube">
              <a:avLst>
                <a:gd name="adj" fmla="val 88587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  <a:ln w="13970">
              <a:solidFill>
                <a:schemeClr val="accent5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>
                <a:defRPr/>
              </a:pPr>
              <a:endParaRPr lang="en-US" sz="1500">
                <a:solidFill>
                  <a:prstClr val="white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572AA8-F869-41B6-A8FB-B816358C7846}"/>
                </a:ext>
              </a:extLst>
            </p:cNvPr>
            <p:cNvSpPr txBox="1"/>
            <p:nvPr/>
          </p:nvSpPr>
          <p:spPr>
            <a:xfrm>
              <a:off x="1913982" y="5603921"/>
              <a:ext cx="22361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80"/>
                <a:t>normalization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D7C240-ED11-4CB6-BF4C-0CEFFAAD1A4E}"/>
              </a:ext>
            </a:extLst>
          </p:cNvPr>
          <p:cNvGrpSpPr/>
          <p:nvPr/>
        </p:nvGrpSpPr>
        <p:grpSpPr>
          <a:xfrm>
            <a:off x="3973411" y="720952"/>
            <a:ext cx="2889469" cy="4363028"/>
            <a:chOff x="3311175" y="600794"/>
            <a:chExt cx="2407891" cy="346690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1193E74-2C4D-443A-AEC7-8B9A8DAD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175" y="600794"/>
              <a:ext cx="2407891" cy="1753671"/>
            </a:xfrm>
            <a:prstGeom prst="rect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19499998" lon="3600000" rev="0"/>
              </a:camera>
              <a:lightRig rig="threePt" dir="t"/>
            </a:scene3d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8CBCC87-7635-41AA-860A-5A9D1AC392E3}"/>
                </a:ext>
              </a:extLst>
            </p:cNvPr>
            <p:cNvCxnSpPr>
              <a:cxnSpLocks/>
            </p:cNvCxnSpPr>
            <p:nvPr/>
          </p:nvCxnSpPr>
          <p:spPr>
            <a:xfrm>
              <a:off x="4496515" y="2261706"/>
              <a:ext cx="18606" cy="1805996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  <a:alpha val="77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39E8A2-AC99-4BC6-9F5D-DDBC32B0230B}"/>
              </a:ext>
            </a:extLst>
          </p:cNvPr>
          <p:cNvGrpSpPr/>
          <p:nvPr/>
        </p:nvGrpSpPr>
        <p:grpSpPr>
          <a:xfrm>
            <a:off x="4375340" y="3546961"/>
            <a:ext cx="3794837" cy="3805609"/>
            <a:chOff x="3646116" y="2955800"/>
            <a:chExt cx="3611829" cy="317134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84F15E-08D3-486B-A069-8BD950815A40}"/>
                </a:ext>
              </a:extLst>
            </p:cNvPr>
            <p:cNvSpPr txBox="1"/>
            <p:nvPr/>
          </p:nvSpPr>
          <p:spPr>
            <a:xfrm>
              <a:off x="4703988" y="5603921"/>
              <a:ext cx="2553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80"/>
                <a:t>normalization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DC1FCE-C520-4ED3-8FC9-2AEFA7AFC733}"/>
                </a:ext>
              </a:extLst>
            </p:cNvPr>
            <p:cNvCxnSpPr>
              <a:cxnSpLocks/>
            </p:cNvCxnSpPr>
            <p:nvPr/>
          </p:nvCxnSpPr>
          <p:spPr>
            <a:xfrm>
              <a:off x="3646116" y="4236654"/>
              <a:ext cx="1700799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  <a:alpha val="77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6A76205E-BED8-4F1D-B40E-C74211ABA07E}"/>
                </a:ext>
              </a:extLst>
            </p:cNvPr>
            <p:cNvSpPr/>
            <p:nvPr/>
          </p:nvSpPr>
          <p:spPr>
            <a:xfrm>
              <a:off x="5236164" y="2955800"/>
              <a:ext cx="1255152" cy="2561708"/>
            </a:xfrm>
            <a:prstGeom prst="cube">
              <a:avLst>
                <a:gd name="adj" fmla="val 88587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  <a:ln w="13970">
              <a:solidFill>
                <a:schemeClr val="accent5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>
                <a:defRPr/>
              </a:pPr>
              <a:endParaRPr lang="en-US" sz="1500">
                <a:solidFill>
                  <a:prstClr val="white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A462406-5139-4313-AF7C-8C417B0E20C8}"/>
              </a:ext>
            </a:extLst>
          </p:cNvPr>
          <p:cNvGrpSpPr/>
          <p:nvPr/>
        </p:nvGrpSpPr>
        <p:grpSpPr>
          <a:xfrm>
            <a:off x="7122533" y="3546956"/>
            <a:ext cx="5367635" cy="3805614"/>
            <a:chOff x="5935443" y="2955796"/>
            <a:chExt cx="4473029" cy="317134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402CAF-3805-4611-9A23-69FEAF95BA77}"/>
                </a:ext>
              </a:extLst>
            </p:cNvPr>
            <p:cNvGrpSpPr/>
            <p:nvPr/>
          </p:nvGrpSpPr>
          <p:grpSpPr>
            <a:xfrm>
              <a:off x="5935443" y="2955796"/>
              <a:ext cx="4473029" cy="3171345"/>
              <a:chOff x="6280883" y="2955796"/>
              <a:chExt cx="4473029" cy="3171345"/>
            </a:xfrm>
          </p:grpSpPr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260E34FB-A03F-41FA-82E6-AD1BE5CA09AA}"/>
                  </a:ext>
                </a:extLst>
              </p:cNvPr>
              <p:cNvSpPr/>
              <p:nvPr/>
            </p:nvSpPr>
            <p:spPr>
              <a:xfrm>
                <a:off x="8979611" y="2955796"/>
                <a:ext cx="1255152" cy="2561708"/>
              </a:xfrm>
              <a:prstGeom prst="cube">
                <a:avLst>
                  <a:gd name="adj" fmla="val 88587"/>
                </a:avLst>
              </a:prstGeom>
              <a:solidFill>
                <a:schemeClr val="accent5">
                  <a:lumMod val="40000"/>
                  <a:lumOff val="60000"/>
                  <a:alpha val="90000"/>
                </a:schemeClr>
              </a:solidFill>
              <a:ln w="13970">
                <a:solidFill>
                  <a:schemeClr val="accent5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97280">
                  <a:defRPr/>
                </a:pPr>
                <a:endParaRPr lang="en-US" sz="1500">
                  <a:solidFill>
                    <a:prstClr val="white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8A24C3-41A8-4E1B-9D24-38382096915C}"/>
                  </a:ext>
                </a:extLst>
              </p:cNvPr>
              <p:cNvSpPr txBox="1"/>
              <p:nvPr/>
            </p:nvSpPr>
            <p:spPr>
              <a:xfrm>
                <a:off x="8517776" y="5603921"/>
                <a:ext cx="22361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80"/>
                  <a:t>normalization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890C245-6755-4581-B835-9654BBEE7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883" y="4236654"/>
                <a:ext cx="1593117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75000"/>
                    <a:lumOff val="25000"/>
                    <a:alpha val="77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23E0B6-A678-46AF-AFB7-CDE251289B2A}"/>
                </a:ext>
              </a:extLst>
            </p:cNvPr>
            <p:cNvSpPr/>
            <p:nvPr/>
          </p:nvSpPr>
          <p:spPr>
            <a:xfrm>
              <a:off x="7813039" y="4196009"/>
              <a:ext cx="91440" cy="914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8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C578B90-147C-41D9-A890-AE9ECE9EA7B1}"/>
                </a:ext>
              </a:extLst>
            </p:cNvPr>
            <p:cNvSpPr/>
            <p:nvPr/>
          </p:nvSpPr>
          <p:spPr>
            <a:xfrm>
              <a:off x="8061959" y="4196009"/>
              <a:ext cx="91440" cy="914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8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7EDB309-F621-410A-9014-52705001824C}"/>
                </a:ext>
              </a:extLst>
            </p:cNvPr>
            <p:cNvSpPr/>
            <p:nvPr/>
          </p:nvSpPr>
          <p:spPr>
            <a:xfrm>
              <a:off x="8310879" y="4196009"/>
              <a:ext cx="91440" cy="914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80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2C1026-0C98-4825-9C36-A46355536C4B}"/>
              </a:ext>
            </a:extLst>
          </p:cNvPr>
          <p:cNvCxnSpPr>
            <a:cxnSpLocks/>
          </p:cNvCxnSpPr>
          <p:nvPr/>
        </p:nvCxnSpPr>
        <p:spPr>
          <a:xfrm>
            <a:off x="11765281" y="5083985"/>
            <a:ext cx="1819772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183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9"/>
    </mc:Choice>
    <mc:Fallback xmlns="">
      <p:transition spd="slow" advTm="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919102-7CA3-4000-812D-4E0472E8351C}"/>
              </a:ext>
            </a:extLst>
          </p:cNvPr>
          <p:cNvSpPr txBox="1"/>
          <p:nvPr/>
        </p:nvSpPr>
        <p:spPr>
          <a:xfrm>
            <a:off x="502144" y="-1115878"/>
            <a:ext cx="9686370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80"/>
              <a:t>somehow show that the semantic information is lost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0DE3D-97C8-4DCF-8BAB-261B07A7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83" y="1462189"/>
            <a:ext cx="2865574" cy="2104405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47D466-75D0-4975-9304-624370625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105" y="1400759"/>
            <a:ext cx="2865574" cy="2099114"/>
          </a:xfrm>
          <a:prstGeom prst="rect">
            <a:avLst/>
          </a:prstGeom>
          <a:ln w="19050">
            <a:noFill/>
          </a:ln>
          <a:scene3d>
            <a:camera prst="perspectiveFront"/>
            <a:lightRig rig="threePt" dir="t"/>
          </a:scene3d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2C7903-1FD1-4AF2-B0DD-302BB8893078}"/>
              </a:ext>
            </a:extLst>
          </p:cNvPr>
          <p:cNvSpPr/>
          <p:nvPr/>
        </p:nvSpPr>
        <p:spPr>
          <a:xfrm>
            <a:off x="6332977" y="1960014"/>
            <a:ext cx="1964447" cy="1108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>
              <a:defRPr/>
            </a:pPr>
            <a:endParaRPr lang="en-US" sz="2160">
              <a:solidFill>
                <a:prstClr val="white"/>
              </a:solidFill>
              <a:latin typeface="Helvetica"/>
              <a:ea typeface="맑은 고딕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CC0646-27EF-4B00-A2D2-23B194AAA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83" y="4494628"/>
            <a:ext cx="2865574" cy="2099114"/>
          </a:xfrm>
          <a:prstGeom prst="rect">
            <a:avLst/>
          </a:prstGeom>
          <a:ln w="19050">
            <a:noFill/>
          </a:ln>
          <a:scene3d>
            <a:camera prst="perspectiveFront"/>
            <a:lightRig rig="threePt" dir="t"/>
          </a:scene3d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910FE49-33AA-44AC-BEE1-A2E96E7492AC}"/>
              </a:ext>
            </a:extLst>
          </p:cNvPr>
          <p:cNvSpPr/>
          <p:nvPr/>
        </p:nvSpPr>
        <p:spPr>
          <a:xfrm>
            <a:off x="6332975" y="4992453"/>
            <a:ext cx="1964447" cy="1108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>
              <a:defRPr/>
            </a:pPr>
            <a:endParaRPr lang="en-US" sz="2160">
              <a:solidFill>
                <a:prstClr val="white"/>
              </a:solidFill>
              <a:latin typeface="Helvetica"/>
              <a:ea typeface="맑은 고딕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B28B26-EDA7-4F3C-A7FE-A9BB0248C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83" y="4494628"/>
            <a:ext cx="2865574" cy="2104405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perspectiveFront"/>
            <a:lightRig rig="threePt" dir="t"/>
          </a:scene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AEC816-C922-4497-9F18-CF7D5E5B0DCF}"/>
              </a:ext>
            </a:extLst>
          </p:cNvPr>
          <p:cNvSpPr txBox="1"/>
          <p:nvPr/>
        </p:nvSpPr>
        <p:spPr>
          <a:xfrm>
            <a:off x="5680209" y="7249441"/>
            <a:ext cx="3240567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384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 (ours)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BB83B-2003-4E6F-889B-7A6E7089B92E}"/>
              </a:ext>
            </a:extLst>
          </p:cNvPr>
          <p:cNvSpPr txBox="1"/>
          <p:nvPr/>
        </p:nvSpPr>
        <p:spPr>
          <a:xfrm>
            <a:off x="2368883" y="862821"/>
            <a:ext cx="286557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E0356-3E04-4B7B-885B-841557422B88}"/>
              </a:ext>
            </a:extLst>
          </p:cNvPr>
          <p:cNvSpPr txBox="1"/>
          <p:nvPr/>
        </p:nvSpPr>
        <p:spPr>
          <a:xfrm>
            <a:off x="9291560" y="809416"/>
            <a:ext cx="286557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2ECAD-C7A9-6B41-96BC-D398038B7FCE}"/>
              </a:ext>
            </a:extLst>
          </p:cNvPr>
          <p:cNvSpPr txBox="1"/>
          <p:nvPr/>
        </p:nvSpPr>
        <p:spPr>
          <a:xfrm>
            <a:off x="3332632" y="6593742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grass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81163-B596-1E48-86C1-BB133B84C5AC}"/>
              </a:ext>
            </a:extLst>
          </p:cNvPr>
          <p:cNvSpPr txBox="1"/>
          <p:nvPr/>
        </p:nvSpPr>
        <p:spPr>
          <a:xfrm>
            <a:off x="3478505" y="360477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sky</a:t>
            </a:r>
            <a:endParaRPr lang="en-US" sz="2400" dirty="0">
              <a:solidFill>
                <a:prstClr val="black">
                  <a:lumMod val="85000"/>
                  <a:lumOff val="15000"/>
                </a:prstClr>
              </a:solidFill>
              <a:latin typeface="Helvetica" panose="020B0604020202020204" pitchFamily="34" charset="0"/>
              <a:ea typeface="맑은 고딕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1"/>
    </mc:Choice>
    <mc:Fallback xmlns="">
      <p:transition spd="slow" advTm="909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FFD00C-B7D8-47BE-9BA8-D656F999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905" y="2002548"/>
            <a:ext cx="2889469" cy="2104405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orthographicFront">
              <a:rot lat="19499998" lon="3600000" rev="0"/>
            </a:camera>
            <a:lightRig rig="threePt" dir="t"/>
          </a:scene3d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FD047C9-C9F9-473D-BA7B-EFF049853EAB}"/>
              </a:ext>
            </a:extLst>
          </p:cNvPr>
          <p:cNvSpPr/>
          <p:nvPr/>
        </p:nvSpPr>
        <p:spPr>
          <a:xfrm>
            <a:off x="5040963" y="4596654"/>
            <a:ext cx="1997754" cy="286564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2160">
              <a:solidFill>
                <a:prstClr val="white"/>
              </a:solidFill>
              <a:latin typeface="Helvetica"/>
              <a:ea typeface="맑은 고딕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E4162-5CB2-409E-9AA6-E700F616B0E4}"/>
              </a:ext>
            </a:extLst>
          </p:cNvPr>
          <p:cNvGrpSpPr/>
          <p:nvPr/>
        </p:nvGrpSpPr>
        <p:grpSpPr>
          <a:xfrm>
            <a:off x="9613658" y="5911323"/>
            <a:ext cx="493210" cy="516235"/>
            <a:chOff x="6639515" y="638407"/>
            <a:chExt cx="457200" cy="4572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EFD1910-5515-457A-B51A-59086EE2B049}"/>
                </a:ext>
              </a:extLst>
            </p:cNvPr>
            <p:cNvSpPr/>
            <p:nvPr/>
          </p:nvSpPr>
          <p:spPr>
            <a:xfrm>
              <a:off x="6639515" y="638407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  <a:alpha val="7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>
                <a:defRPr/>
              </a:pPr>
              <a:endParaRPr lang="en-US" sz="2160">
                <a:solidFill>
                  <a:prstClr val="white"/>
                </a:solidFill>
                <a:latin typeface="Helvetica"/>
                <a:ea typeface="맑은 고딕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D67C18B-7C1E-412C-A84B-B8439D2E4B3A}"/>
                </a:ext>
              </a:extLst>
            </p:cNvPr>
            <p:cNvCxnSpPr>
              <a:cxnSpLocks/>
            </p:cNvCxnSpPr>
            <p:nvPr/>
          </p:nvCxnSpPr>
          <p:spPr>
            <a:xfrm>
              <a:off x="6756134" y="867007"/>
              <a:ext cx="22860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8082754-2335-4E04-9C7A-570D46C19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8958" y="752475"/>
              <a:ext cx="0" cy="22860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5DAF9A-CD70-463A-8987-D86A99EBF941}"/>
              </a:ext>
            </a:extLst>
          </p:cNvPr>
          <p:cNvCxnSpPr>
            <a:cxnSpLocks/>
          </p:cNvCxnSpPr>
          <p:nvPr/>
        </p:nvCxnSpPr>
        <p:spPr>
          <a:xfrm>
            <a:off x="8255290" y="5399257"/>
            <a:ext cx="9518" cy="4755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3695A3-320A-43CC-85C1-1D0190969885}"/>
              </a:ext>
            </a:extLst>
          </p:cNvPr>
          <p:cNvGrpSpPr/>
          <p:nvPr/>
        </p:nvGrpSpPr>
        <p:grpSpPr>
          <a:xfrm>
            <a:off x="7997286" y="5912395"/>
            <a:ext cx="496813" cy="516234"/>
            <a:chOff x="7294359" y="633876"/>
            <a:chExt cx="457200" cy="4572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C041E37-1D46-468F-9593-3FA287B5062C}"/>
                </a:ext>
              </a:extLst>
            </p:cNvPr>
            <p:cNvSpPr/>
            <p:nvPr/>
          </p:nvSpPr>
          <p:spPr>
            <a:xfrm>
              <a:off x="7294359" y="633876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  <a:alpha val="7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>
                <a:defRPr/>
              </a:pPr>
              <a:endParaRPr lang="en-US" sz="2160">
                <a:solidFill>
                  <a:prstClr val="white"/>
                </a:solidFill>
                <a:latin typeface="Helvetica"/>
                <a:ea typeface="맑은 고딕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75CD4D8-009D-4A83-8A58-C96BAC3DC9D8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7522959" y="726827"/>
              <a:ext cx="0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A399AF-E394-4E8E-A313-AAB55342BA0F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530791" y="724369"/>
              <a:ext cx="0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7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3B0F8F1-DC96-4FEB-9D57-8B4908493515}"/>
              </a:ext>
            </a:extLst>
          </p:cNvPr>
          <p:cNvCxnSpPr>
            <a:cxnSpLocks/>
          </p:cNvCxnSpPr>
          <p:nvPr/>
        </p:nvCxnSpPr>
        <p:spPr>
          <a:xfrm>
            <a:off x="9860263" y="4163224"/>
            <a:ext cx="0" cy="17015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B6FAD7-29B3-4062-8FFB-CB092BCAD23F}"/>
              </a:ext>
            </a:extLst>
          </p:cNvPr>
          <p:cNvCxnSpPr>
            <a:cxnSpLocks/>
          </p:cNvCxnSpPr>
          <p:nvPr/>
        </p:nvCxnSpPr>
        <p:spPr>
          <a:xfrm flipV="1">
            <a:off x="8617809" y="6127039"/>
            <a:ext cx="923934" cy="3654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F9BCC9-3EEE-4DFF-839D-E181D5B6658B}"/>
              </a:ext>
            </a:extLst>
          </p:cNvPr>
          <p:cNvCxnSpPr>
            <a:cxnSpLocks/>
          </p:cNvCxnSpPr>
          <p:nvPr/>
        </p:nvCxnSpPr>
        <p:spPr>
          <a:xfrm>
            <a:off x="10157671" y="6127037"/>
            <a:ext cx="475546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C514DA-7D04-41C4-A4BF-57EAAB24210A}"/>
              </a:ext>
            </a:extLst>
          </p:cNvPr>
          <p:cNvCxnSpPr>
            <a:cxnSpLocks/>
          </p:cNvCxnSpPr>
          <p:nvPr/>
        </p:nvCxnSpPr>
        <p:spPr>
          <a:xfrm>
            <a:off x="3098310" y="6128848"/>
            <a:ext cx="1946666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>
            <a:extLst>
              <a:ext uri="{FF2B5EF4-FFF2-40B4-BE49-F238E27FC236}">
                <a16:creationId xmlns:a16="http://schemas.microsoft.com/office/drawing/2014/main" id="{F6D45941-94E1-4F73-88ED-03F1A8318F82}"/>
              </a:ext>
            </a:extLst>
          </p:cNvPr>
          <p:cNvSpPr/>
          <p:nvPr/>
        </p:nvSpPr>
        <p:spPr>
          <a:xfrm>
            <a:off x="5240762" y="4700331"/>
            <a:ext cx="1553105" cy="2675792"/>
          </a:xfrm>
          <a:prstGeom prst="cube">
            <a:avLst>
              <a:gd name="adj" fmla="val 68082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rgbClr val="619FD3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50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6A230F7-4CBE-4282-BD50-E454413DD12D}"/>
              </a:ext>
            </a:extLst>
          </p:cNvPr>
          <p:cNvCxnSpPr>
            <a:cxnSpLocks/>
          </p:cNvCxnSpPr>
          <p:nvPr/>
        </p:nvCxnSpPr>
        <p:spPr>
          <a:xfrm>
            <a:off x="4225616" y="3129982"/>
            <a:ext cx="1415926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be 45">
            <a:extLst>
              <a:ext uri="{FF2B5EF4-FFF2-40B4-BE49-F238E27FC236}">
                <a16:creationId xmlns:a16="http://schemas.microsoft.com/office/drawing/2014/main" id="{1F0675CA-7A2F-4F48-8115-482166AC5B8E}"/>
              </a:ext>
            </a:extLst>
          </p:cNvPr>
          <p:cNvSpPr/>
          <p:nvPr/>
        </p:nvSpPr>
        <p:spPr>
          <a:xfrm>
            <a:off x="5624705" y="1470767"/>
            <a:ext cx="1506182" cy="3074050"/>
          </a:xfrm>
          <a:prstGeom prst="cube">
            <a:avLst>
              <a:gd name="adj" fmla="val 88587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5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50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429F90-638A-40CC-8847-E1EE6E147524}"/>
              </a:ext>
            </a:extLst>
          </p:cNvPr>
          <p:cNvCxnSpPr>
            <a:cxnSpLocks/>
          </p:cNvCxnSpPr>
          <p:nvPr/>
        </p:nvCxnSpPr>
        <p:spPr>
          <a:xfrm>
            <a:off x="6253043" y="3389858"/>
            <a:ext cx="1199286" cy="56929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be 47">
            <a:extLst>
              <a:ext uri="{FF2B5EF4-FFF2-40B4-BE49-F238E27FC236}">
                <a16:creationId xmlns:a16="http://schemas.microsoft.com/office/drawing/2014/main" id="{D96F6C54-6143-4698-967D-AAFA3112440F}"/>
              </a:ext>
            </a:extLst>
          </p:cNvPr>
          <p:cNvSpPr/>
          <p:nvPr/>
        </p:nvSpPr>
        <p:spPr>
          <a:xfrm>
            <a:off x="7383471" y="3008915"/>
            <a:ext cx="1506182" cy="2676821"/>
          </a:xfrm>
          <a:prstGeom prst="cube">
            <a:avLst>
              <a:gd name="adj" fmla="val 67000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5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50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1ED3FE-23EC-4572-8C36-A9F64DA67957}"/>
              </a:ext>
            </a:extLst>
          </p:cNvPr>
          <p:cNvSpPr txBox="1"/>
          <p:nvPr/>
        </p:nvSpPr>
        <p:spPr>
          <a:xfrm>
            <a:off x="7887379" y="6537070"/>
            <a:ext cx="235833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element-wise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4D541A-E6F1-4FD5-A799-D3D5F3AB9699}"/>
              </a:ext>
            </a:extLst>
          </p:cNvPr>
          <p:cNvCxnSpPr>
            <a:cxnSpLocks/>
          </p:cNvCxnSpPr>
          <p:nvPr/>
        </p:nvCxnSpPr>
        <p:spPr>
          <a:xfrm>
            <a:off x="6880830" y="2852792"/>
            <a:ext cx="2456257" cy="6161"/>
          </a:xfrm>
          <a:prstGeom prst="straightConnector1">
            <a:avLst/>
          </a:prstGeom>
          <a:ln w="25400" cap="rnd">
            <a:solidFill>
              <a:schemeClr val="tx1">
                <a:lumMod val="75000"/>
                <a:lumOff val="25000"/>
                <a:alpha val="77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0F642-8AB1-457E-B545-FF232E55BB31}"/>
              </a:ext>
            </a:extLst>
          </p:cNvPr>
          <p:cNvSpPr txBox="1"/>
          <p:nvPr/>
        </p:nvSpPr>
        <p:spPr>
          <a:xfrm>
            <a:off x="7223654" y="2789599"/>
            <a:ext cx="9637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conv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26E8AD-7545-4976-B105-D68711716CFA}"/>
              </a:ext>
            </a:extLst>
          </p:cNvPr>
          <p:cNvCxnSpPr>
            <a:cxnSpLocks/>
          </p:cNvCxnSpPr>
          <p:nvPr/>
        </p:nvCxnSpPr>
        <p:spPr>
          <a:xfrm flipV="1">
            <a:off x="6439626" y="6129239"/>
            <a:ext cx="1454318" cy="126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  <a:alpha val="77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090560-E7BC-4DBA-BF65-A000BAC45C21}"/>
                  </a:ext>
                </a:extLst>
              </p:cNvPr>
              <p:cNvSpPr txBox="1"/>
              <p:nvPr/>
            </p:nvSpPr>
            <p:spPr>
              <a:xfrm>
                <a:off x="8254202" y="3887801"/>
                <a:ext cx="244968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9728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280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5280"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/>
                  <a:ea typeface="맑은 고딕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090560-E7BC-4DBA-BF65-A000BAC45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202" y="3887801"/>
                <a:ext cx="244968" cy="812530"/>
              </a:xfrm>
              <a:prstGeom prst="rect">
                <a:avLst/>
              </a:prstGeom>
              <a:blipFill>
                <a:blip r:embed="rId5"/>
                <a:stretch>
                  <a:fillRect l="-85000" r="-13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64F3F17E-8621-45D1-AB28-7D7EDFB3573E}"/>
              </a:ext>
            </a:extLst>
          </p:cNvPr>
          <p:cNvSpPr txBox="1"/>
          <p:nvPr/>
        </p:nvSpPr>
        <p:spPr>
          <a:xfrm>
            <a:off x="2164359" y="6288935"/>
            <a:ext cx="276659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Parameter-free</a:t>
            </a:r>
            <a:b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</a:b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Batch Norm</a:t>
            </a: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0B06B198-774B-4E11-B4CD-96BD8263479D}"/>
              </a:ext>
            </a:extLst>
          </p:cNvPr>
          <p:cNvSpPr/>
          <p:nvPr/>
        </p:nvSpPr>
        <p:spPr>
          <a:xfrm>
            <a:off x="9127035" y="1416655"/>
            <a:ext cx="1506182" cy="2676821"/>
          </a:xfrm>
          <a:prstGeom prst="cube">
            <a:avLst>
              <a:gd name="adj" fmla="val 67240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5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50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4BB7EF-E142-4B56-8F58-589E7F4A7513}"/>
              </a:ext>
            </a:extLst>
          </p:cNvPr>
          <p:cNvSpPr txBox="1"/>
          <p:nvPr/>
        </p:nvSpPr>
        <p:spPr>
          <a:xfrm rot="1800546">
            <a:off x="6474343" y="3672036"/>
            <a:ext cx="9637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conv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EA0D98-B4D5-4D9E-AD74-5029D51911F6}"/>
              </a:ext>
            </a:extLst>
          </p:cNvPr>
          <p:cNvSpPr txBox="1"/>
          <p:nvPr/>
        </p:nvSpPr>
        <p:spPr>
          <a:xfrm>
            <a:off x="4605869" y="3066598"/>
            <a:ext cx="9637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88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conv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F85D4-90E4-4A71-98C7-A87629BD6729}"/>
              </a:ext>
            </a:extLst>
          </p:cNvPr>
          <p:cNvSpPr txBox="1"/>
          <p:nvPr/>
        </p:nvSpPr>
        <p:spPr>
          <a:xfrm>
            <a:off x="226503" y="221469"/>
            <a:ext cx="1417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7200" dirty="0">
                <a:solidFill>
                  <a:prstClr val="black"/>
                </a:solidFill>
                <a:latin typeface="Helvetica"/>
                <a:ea typeface="맑은 고딕"/>
              </a:rPr>
              <a:t>SPADE</a:t>
            </a:r>
            <a:r>
              <a:rPr lang="en-US" sz="3840" dirty="0">
                <a:solidFill>
                  <a:prstClr val="black"/>
                </a:solidFill>
                <a:latin typeface="Helvetica"/>
                <a:ea typeface="맑은 고딕"/>
              </a:rPr>
              <a:t>(</a:t>
            </a:r>
            <a:r>
              <a:rPr lang="en-US" sz="3840" dirty="0" err="1">
                <a:solidFill>
                  <a:prstClr val="black"/>
                </a:solidFill>
                <a:latin typeface="Helvetica"/>
                <a:ea typeface="맑은 고딕"/>
              </a:rPr>
              <a:t>SPAtially</a:t>
            </a:r>
            <a:r>
              <a:rPr lang="en-US" sz="3840" dirty="0">
                <a:solidFill>
                  <a:prstClr val="black"/>
                </a:solidFill>
                <a:latin typeface="Helvetica"/>
                <a:ea typeface="맑은 고딕"/>
              </a:rPr>
              <a:t> </a:t>
            </a:r>
            <a:r>
              <a:rPr lang="en-US" sz="3840" dirty="0" err="1">
                <a:solidFill>
                  <a:prstClr val="black"/>
                </a:solidFill>
                <a:latin typeface="Helvetica"/>
                <a:ea typeface="맑은 고딕"/>
              </a:rPr>
              <a:t>ADaptive</a:t>
            </a:r>
            <a:r>
              <a:rPr lang="en-US" sz="3840" dirty="0">
                <a:solidFill>
                  <a:prstClr val="black"/>
                </a:solidFill>
                <a:latin typeface="Helvetica"/>
                <a:ea typeface="맑은 고딕"/>
              </a:rPr>
              <a:t> </a:t>
            </a:r>
            <a:r>
              <a:rPr lang="en-US" sz="3840" dirty="0" err="1">
                <a:solidFill>
                  <a:prstClr val="black"/>
                </a:solidFill>
                <a:latin typeface="Helvetica"/>
                <a:ea typeface="맑은 고딕"/>
              </a:rPr>
              <a:t>DEnormalization</a:t>
            </a:r>
            <a:r>
              <a:rPr lang="en-US" sz="3840" dirty="0">
                <a:solidFill>
                  <a:prstClr val="black"/>
                </a:solidFill>
                <a:latin typeface="Helvetica"/>
                <a:ea typeface="맑은 고딕"/>
              </a:rPr>
              <a:t>)</a:t>
            </a:r>
            <a:endParaRPr lang="en-US" sz="7200" dirty="0">
              <a:solidFill>
                <a:prstClr val="black"/>
              </a:solidFill>
              <a:latin typeface="Helvetica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10030A-625B-4D14-B436-582BAE22F137}"/>
                  </a:ext>
                </a:extLst>
              </p:cNvPr>
              <p:cNvSpPr txBox="1"/>
              <p:nvPr/>
            </p:nvSpPr>
            <p:spPr>
              <a:xfrm>
                <a:off x="9776737" y="2333914"/>
                <a:ext cx="61843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109728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280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5280"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/>
                  <a:ea typeface="맑은 고딕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10030A-625B-4D14-B436-582BAE22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737" y="2333914"/>
                <a:ext cx="618438" cy="812530"/>
              </a:xfrm>
              <a:prstGeom prst="rect">
                <a:avLst/>
              </a:prstGeom>
              <a:blipFill>
                <a:blip r:embed="rId6"/>
                <a:stretch>
                  <a:fillRect l="-32000" r="-28000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40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0"/>
    </mc:Choice>
    <mc:Fallback xmlns="">
      <p:transition spd="slow" advTm="14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6" grpId="0" animBg="1"/>
      <p:bldP spid="48" grpId="0" animBg="1"/>
      <p:bldP spid="49" grpId="0"/>
      <p:bldP spid="51" grpId="0"/>
      <p:bldP spid="53" grpId="0"/>
      <p:bldP spid="55" grpId="0"/>
      <p:bldP spid="56" grpId="0" animBg="1"/>
      <p:bldP spid="57" grpId="0"/>
      <p:bldP spid="58" grpId="0"/>
      <p:bldP spid="5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F85D4-90E4-4A71-98C7-A87629BD6729}"/>
              </a:ext>
            </a:extLst>
          </p:cNvPr>
          <p:cNvSpPr txBox="1"/>
          <p:nvPr/>
        </p:nvSpPr>
        <p:spPr>
          <a:xfrm>
            <a:off x="288583" y="221469"/>
            <a:ext cx="1417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7200">
                <a:solidFill>
                  <a:prstClr val="black"/>
                </a:solidFill>
                <a:latin typeface="Helvetica"/>
                <a:ea typeface="맑은 고딕"/>
              </a:rPr>
              <a:t>SPADE</a:t>
            </a:r>
            <a:r>
              <a:rPr lang="en-US" sz="3840">
                <a:solidFill>
                  <a:prstClr val="black"/>
                </a:solidFill>
                <a:latin typeface="Helvetica"/>
                <a:ea typeface="맑은 고딕"/>
              </a:rPr>
              <a:t>(SPAtially ADaptive DEnormalization)</a:t>
            </a:r>
            <a:endParaRPr lang="en-US" sz="7200">
              <a:solidFill>
                <a:prstClr val="black"/>
              </a:solidFill>
              <a:latin typeface="Helvetica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77A8D-C896-4255-A9F0-20999BD2FB56}"/>
              </a:ext>
            </a:extLst>
          </p:cNvPr>
          <p:cNvSpPr txBox="1"/>
          <p:nvPr/>
        </p:nvSpPr>
        <p:spPr>
          <a:xfrm>
            <a:off x="3436219" y="2348147"/>
            <a:ext cx="5827686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3360">
                <a:solidFill>
                  <a:prstClr val="black"/>
                </a:solidFill>
                <a:latin typeface="Helvetica"/>
                <a:ea typeface="맑은 고딕"/>
              </a:rPr>
              <a:t>Batch Norm (Ioffe et al. 2015)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501EEC-F85B-4720-BEE1-49B11102E6F1}"/>
                  </a:ext>
                </a:extLst>
              </p:cNvPr>
              <p:cNvSpPr txBox="1"/>
              <p:nvPr/>
            </p:nvSpPr>
            <p:spPr>
              <a:xfrm>
                <a:off x="-173254" y="3657977"/>
                <a:ext cx="14803655" cy="2087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09728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92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792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792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92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792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92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792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792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92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792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92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7920">
                  <a:solidFill>
                    <a:prstClr val="black"/>
                  </a:solidFill>
                  <a:latin typeface="Helvetica"/>
                  <a:ea typeface="맑은 고딕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501EEC-F85B-4720-BEE1-49B11102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254" y="3657977"/>
                <a:ext cx="14803655" cy="2087366"/>
              </a:xfrm>
              <a:prstGeom prst="rect">
                <a:avLst/>
              </a:prstGeom>
              <a:blipFill>
                <a:blip r:embed="rId4"/>
                <a:stretch>
                  <a:fillRect t="-610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00497B-B9F4-4EF2-8B3E-4EC922B28BE9}"/>
              </a:ext>
            </a:extLst>
          </p:cNvPr>
          <p:cNvCxnSpPr>
            <a:cxnSpLocks/>
          </p:cNvCxnSpPr>
          <p:nvPr/>
        </p:nvCxnSpPr>
        <p:spPr>
          <a:xfrm>
            <a:off x="5212082" y="6092791"/>
            <a:ext cx="282982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B03CCA-6174-462C-AACB-D0B40A86F8CB}"/>
              </a:ext>
            </a:extLst>
          </p:cNvPr>
          <p:cNvSpPr txBox="1"/>
          <p:nvPr/>
        </p:nvSpPr>
        <p:spPr>
          <a:xfrm>
            <a:off x="5212081" y="6167007"/>
            <a:ext cx="2744662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3360">
                <a:solidFill>
                  <a:srgbClr val="C00000"/>
                </a:solidFill>
                <a:latin typeface="Helvetica"/>
                <a:ea typeface="맑은 고딕"/>
              </a:rPr>
              <a:t>normalization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A8883D6-B3B0-4D86-ABEF-6BF5AD713949}"/>
              </a:ext>
            </a:extLst>
          </p:cNvPr>
          <p:cNvCxnSpPr>
            <a:cxnSpLocks/>
          </p:cNvCxnSpPr>
          <p:nvPr/>
        </p:nvCxnSpPr>
        <p:spPr>
          <a:xfrm>
            <a:off x="8333753" y="5530907"/>
            <a:ext cx="282982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20C6BB1-F0E9-47D1-9C4E-134FABE70B79}"/>
              </a:ext>
            </a:extLst>
          </p:cNvPr>
          <p:cNvSpPr txBox="1"/>
          <p:nvPr/>
        </p:nvSpPr>
        <p:spPr>
          <a:xfrm>
            <a:off x="8333754" y="5605123"/>
            <a:ext cx="3169907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3360">
                <a:solidFill>
                  <a:srgbClr val="C00000"/>
                </a:solidFill>
                <a:latin typeface="Helvetica"/>
                <a:ea typeface="맑은 고딕"/>
              </a:rPr>
              <a:t>affine transform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49946-6B86-0941-9DB5-C68B7E8E2CCE}"/>
              </a:ext>
            </a:extLst>
          </p:cNvPr>
          <p:cNvSpPr txBox="1"/>
          <p:nvPr/>
        </p:nvSpPr>
        <p:spPr>
          <a:xfrm>
            <a:off x="2822231" y="7207560"/>
            <a:ext cx="118081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See other adaptive/conditional normalization: conditional BN (Dumoulin et al.), </a:t>
            </a:r>
          </a:p>
          <a:p>
            <a:pPr algn="r"/>
            <a:r>
              <a:rPr lang="en-US" sz="2800" dirty="0" err="1"/>
              <a:t>AdaIN</a:t>
            </a:r>
            <a:r>
              <a:rPr lang="en-US" sz="2800" dirty="0"/>
              <a:t> (Huang and </a:t>
            </a:r>
            <a:r>
              <a:rPr lang="en-US" sz="2800" dirty="0" err="1"/>
              <a:t>Belongie</a:t>
            </a:r>
            <a:r>
              <a:rPr lang="en-US" sz="2800" dirty="0"/>
              <a:t>), SFT (Wang et al.)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86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0"/>
    </mc:Choice>
    <mc:Fallback xmlns="">
      <p:transition spd="slow" advTm="117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F85D4-90E4-4A71-98C7-A87629BD6729}"/>
              </a:ext>
            </a:extLst>
          </p:cNvPr>
          <p:cNvSpPr txBox="1"/>
          <p:nvPr/>
        </p:nvSpPr>
        <p:spPr>
          <a:xfrm>
            <a:off x="226503" y="214985"/>
            <a:ext cx="1417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7200" dirty="0">
                <a:solidFill>
                  <a:prstClr val="black"/>
                </a:solidFill>
                <a:latin typeface="Helvetica"/>
                <a:ea typeface="맑은 고딕"/>
              </a:rPr>
              <a:t>Generator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447F9B-04FC-48EF-A3C3-1768711C96C9}"/>
              </a:ext>
            </a:extLst>
          </p:cNvPr>
          <p:cNvGrpSpPr/>
          <p:nvPr/>
        </p:nvGrpSpPr>
        <p:grpSpPr>
          <a:xfrm>
            <a:off x="472966" y="3026979"/>
            <a:ext cx="15177098" cy="4473889"/>
            <a:chOff x="6830279" y="137477"/>
            <a:chExt cx="15434269" cy="5149005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B14B04B-94C6-4119-807C-A0977ED89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42033" y="2022130"/>
              <a:ext cx="0" cy="152209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AEB3823-108B-4EEE-8896-B5AF2C0696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32638" y="1555120"/>
              <a:ext cx="42824" cy="201054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8">
              <a:extLst>
                <a:ext uri="{FF2B5EF4-FFF2-40B4-BE49-F238E27FC236}">
                  <a16:creationId xmlns:a16="http://schemas.microsoft.com/office/drawing/2014/main" id="{A956DFF2-C83C-40EB-8A4B-834BBA2AD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911939" y="137477"/>
              <a:ext cx="1713862" cy="1412630"/>
            </a:xfrm>
            <a:prstGeom prst="rect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19E92C0-4445-427B-B3FC-B56B3199BE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5295" y="3983769"/>
              <a:ext cx="24386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2CFA49B-CF16-4D1C-B1EE-991A30191A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41347" y="3983769"/>
              <a:ext cx="154699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768A045-E1F9-40ED-91C9-0D558FDE3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18565" y="3983769"/>
              <a:ext cx="372623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2011C38-EE2A-4EB8-B58A-90044ACFF0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9508" y="3983769"/>
              <a:ext cx="309398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A598DC6C-91D9-4115-A9DF-0849DF3B2681}"/>
                </a:ext>
              </a:extLst>
            </p:cNvPr>
            <p:cNvSpPr/>
            <p:nvPr/>
          </p:nvSpPr>
          <p:spPr>
            <a:xfrm>
              <a:off x="18343593" y="247327"/>
              <a:ext cx="3920955" cy="5039155"/>
            </a:xfrm>
            <a:prstGeom prst="cube">
              <a:avLst>
                <a:gd name="adj" fmla="val 65728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  <a:ln w="13970"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171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>
                <a:defRPr/>
              </a:pPr>
              <a:endParaRPr lang="en-US" sz="1320">
                <a:solidFill>
                  <a:prstClr val="white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73" name="Picture 4" descr="https://homepages.inf.ed.ac.uk/rbf/HIPR2/figs/gauss2.gif">
              <a:extLst>
                <a:ext uri="{FF2B5EF4-FFF2-40B4-BE49-F238E27FC236}">
                  <a16:creationId xmlns:a16="http://schemas.microsoft.com/office/drawing/2014/main" id="{B950F8B8-ED87-4CCC-A268-111D1A5805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1" t="-1" r="8021" b="-3149"/>
            <a:stretch/>
          </p:blipFill>
          <p:spPr bwMode="auto">
            <a:xfrm>
              <a:off x="6830279" y="2990653"/>
              <a:ext cx="1575553" cy="177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77C334-E0B8-4F9B-918E-A414D32E96A7}"/>
                </a:ext>
              </a:extLst>
            </p:cNvPr>
            <p:cNvSpPr txBox="1"/>
            <p:nvPr/>
          </p:nvSpPr>
          <p:spPr>
            <a:xfrm>
              <a:off x="8412884" y="3667419"/>
              <a:ext cx="479595" cy="786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97280">
                <a:defRPr/>
              </a:pPr>
              <a:r>
                <a:rPr lang="en-US" sz="3840">
                  <a:solidFill>
                    <a:prstClr val="black">
                      <a:lumMod val="50000"/>
                      <a:lumOff val="50000"/>
                    </a:prstClr>
                  </a:solidFill>
                  <a:latin typeface="Helvetica" panose="020B0604020202020204" pitchFamily="34" charset="0"/>
                  <a:ea typeface="맑은 고딕"/>
                  <a:cs typeface="Helvetica" panose="020B0604020202020204" pitchFamily="34" charset="0"/>
                </a:rPr>
                <a:t>~</a:t>
              </a: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BC231954-8965-46EE-A278-B3D2BB850ABF}"/>
                </a:ext>
              </a:extLst>
            </p:cNvPr>
            <p:cNvSpPr/>
            <p:nvPr/>
          </p:nvSpPr>
          <p:spPr>
            <a:xfrm>
              <a:off x="6838864" y="3519787"/>
              <a:ext cx="5502476" cy="914933"/>
            </a:xfrm>
            <a:prstGeom prst="cube">
              <a:avLst>
                <a:gd name="adj" fmla="val 43339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  <a:ln w="13970"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171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>
                <a:defRPr/>
              </a:pPr>
              <a:endParaRPr lang="en-US" sz="1320">
                <a:solidFill>
                  <a:prstClr val="white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4F3698A-9923-46EE-985B-C98A6120C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6787" y="3032192"/>
              <a:ext cx="0" cy="48759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C5C8181B-EDF9-4BE4-BFA1-515F701913EE}"/>
                </a:ext>
              </a:extLst>
            </p:cNvPr>
            <p:cNvSpPr/>
            <p:nvPr/>
          </p:nvSpPr>
          <p:spPr>
            <a:xfrm>
              <a:off x="10528844" y="3432011"/>
              <a:ext cx="4202880" cy="1191308"/>
            </a:xfrm>
            <a:prstGeom prst="cube">
              <a:avLst>
                <a:gd name="adj" fmla="val 43339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  <a:ln w="13970"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171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>
                <a:defRPr/>
              </a:pPr>
              <a:endParaRPr lang="en-US" sz="1320">
                <a:solidFill>
                  <a:prstClr val="white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8E7A2B6D-39A1-4B8A-B316-12A803A4A0CB}"/>
                </a:ext>
              </a:extLst>
            </p:cNvPr>
            <p:cNvSpPr/>
            <p:nvPr/>
          </p:nvSpPr>
          <p:spPr>
            <a:xfrm>
              <a:off x="13842858" y="3168931"/>
              <a:ext cx="2816910" cy="1618952"/>
            </a:xfrm>
            <a:prstGeom prst="cube">
              <a:avLst>
                <a:gd name="adj" fmla="val 24227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  <a:ln w="13970"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171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>
                <a:defRPr/>
              </a:pPr>
              <a:endParaRPr lang="en-US" sz="1320">
                <a:solidFill>
                  <a:prstClr val="white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C2989DB9-8C5A-4B8C-982B-6E8EF613136A}"/>
                </a:ext>
              </a:extLst>
            </p:cNvPr>
            <p:cNvSpPr/>
            <p:nvPr/>
          </p:nvSpPr>
          <p:spPr>
            <a:xfrm>
              <a:off x="16248090" y="2093148"/>
              <a:ext cx="2874141" cy="3042847"/>
            </a:xfrm>
            <a:prstGeom prst="cube">
              <a:avLst>
                <a:gd name="adj" fmla="val 36701"/>
              </a:avLst>
            </a:prstGeom>
            <a:solidFill>
              <a:schemeClr val="accent5">
                <a:lumMod val="40000"/>
                <a:lumOff val="60000"/>
                <a:alpha val="90000"/>
              </a:schemeClr>
            </a:solidFill>
            <a:ln w="13970"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171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280">
                <a:defRPr/>
              </a:pPr>
              <a:endParaRPr lang="en-US" sz="1320">
                <a:solidFill>
                  <a:prstClr val="white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9B40324-D905-4DAA-897D-D629A5371FD4}"/>
                </a:ext>
              </a:extLst>
            </p:cNvPr>
            <p:cNvSpPr txBox="1"/>
            <p:nvPr/>
          </p:nvSpPr>
          <p:spPr>
            <a:xfrm>
              <a:off x="10574741" y="3544231"/>
              <a:ext cx="1362456" cy="956396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 defTabSz="1097280">
                <a:defRPr/>
              </a:pPr>
              <a:r>
                <a:rPr lang="en-US" sz="2400">
                  <a:solidFill>
                    <a:prstClr val="black">
                      <a:lumMod val="85000"/>
                      <a:lumOff val="15000"/>
                    </a:prstClr>
                  </a:solidFill>
                  <a:latin typeface="Helvetica" panose="020B0604020202020204" pitchFamily="34" charset="0"/>
                  <a:ea typeface="맑은 고딕"/>
                  <a:cs typeface="Helvetica" panose="020B0604020202020204" pitchFamily="34" charset="0"/>
                </a:rPr>
                <a:t>SPADE</a:t>
              </a:r>
            </a:p>
            <a:p>
              <a:pPr algn="ctr" defTabSz="1097280">
                <a:defRPr/>
              </a:pPr>
              <a:r>
                <a:rPr lang="en-US" sz="2400">
                  <a:solidFill>
                    <a:prstClr val="black">
                      <a:lumMod val="85000"/>
                      <a:lumOff val="15000"/>
                    </a:prstClr>
                  </a:solidFill>
                  <a:latin typeface="Helvetica" panose="020B0604020202020204" pitchFamily="34" charset="0"/>
                  <a:ea typeface="맑은 고딕"/>
                  <a:cs typeface="Helvetica" panose="020B0604020202020204" pitchFamily="34" charset="0"/>
                </a:rPr>
                <a:t>ResBlk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212FEF4-445F-46A1-8EAE-83D6D2194852}"/>
                </a:ext>
              </a:extLst>
            </p:cNvPr>
            <p:cNvSpPr txBox="1"/>
            <p:nvPr/>
          </p:nvSpPr>
          <p:spPr>
            <a:xfrm>
              <a:off x="13441480" y="3544230"/>
              <a:ext cx="1225949" cy="956396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 defTabSz="1097280">
                <a:defRPr/>
              </a:pPr>
              <a:r>
                <a:rPr lang="en-US" sz="2400">
                  <a:solidFill>
                    <a:prstClr val="black">
                      <a:lumMod val="85000"/>
                      <a:lumOff val="15000"/>
                    </a:prstClr>
                  </a:solidFill>
                  <a:latin typeface="Helvetica" panose="020B0604020202020204" pitchFamily="34" charset="0"/>
                  <a:ea typeface="맑은 고딕"/>
                  <a:cs typeface="Helvetica" panose="020B0604020202020204" pitchFamily="34" charset="0"/>
                </a:rPr>
                <a:t>SPADE</a:t>
              </a:r>
            </a:p>
            <a:p>
              <a:pPr algn="ctr" defTabSz="1097280">
                <a:defRPr/>
              </a:pPr>
              <a:r>
                <a:rPr lang="en-US" sz="2400">
                  <a:solidFill>
                    <a:prstClr val="black">
                      <a:lumMod val="85000"/>
                      <a:lumOff val="15000"/>
                    </a:prstClr>
                  </a:solidFill>
                  <a:latin typeface="Helvetica" panose="020B0604020202020204" pitchFamily="34" charset="0"/>
                  <a:ea typeface="맑은 고딕"/>
                  <a:cs typeface="Helvetica" panose="020B0604020202020204" pitchFamily="34" charset="0"/>
                </a:rPr>
                <a:t>ResBlk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5756E8-29D0-4C05-A6FF-06300DFF7178}"/>
                </a:ext>
              </a:extLst>
            </p:cNvPr>
            <p:cNvSpPr txBox="1"/>
            <p:nvPr/>
          </p:nvSpPr>
          <p:spPr>
            <a:xfrm>
              <a:off x="15817386" y="3544230"/>
              <a:ext cx="1225949" cy="956396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 defTabSz="1097280">
                <a:defRPr/>
              </a:pPr>
              <a:r>
                <a:rPr lang="en-US" sz="2400">
                  <a:solidFill>
                    <a:prstClr val="black">
                      <a:lumMod val="85000"/>
                      <a:lumOff val="15000"/>
                    </a:prstClr>
                  </a:solidFill>
                  <a:latin typeface="Helvetica" panose="020B0604020202020204" pitchFamily="34" charset="0"/>
                  <a:ea typeface="맑은 고딕"/>
                  <a:cs typeface="Helvetica" panose="020B0604020202020204" pitchFamily="34" charset="0"/>
                </a:rPr>
                <a:t>SPADE</a:t>
              </a:r>
            </a:p>
            <a:p>
              <a:pPr algn="ctr" defTabSz="1097280">
                <a:defRPr/>
              </a:pPr>
              <a:r>
                <a:rPr lang="en-US" sz="2400">
                  <a:solidFill>
                    <a:prstClr val="black">
                      <a:lumMod val="85000"/>
                      <a:lumOff val="15000"/>
                    </a:prstClr>
                  </a:solidFill>
                  <a:latin typeface="Helvetica" panose="020B0604020202020204" pitchFamily="34" charset="0"/>
                  <a:ea typeface="맑은 고딕"/>
                  <a:cs typeface="Helvetica" panose="020B0604020202020204" pitchFamily="34" charset="0"/>
                </a:rPr>
                <a:t>ResBlk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E0F0E-7391-4070-8DD1-26B17C811721}"/>
                </a:ext>
              </a:extLst>
            </p:cNvPr>
            <p:cNvSpPr txBox="1"/>
            <p:nvPr/>
          </p:nvSpPr>
          <p:spPr>
            <a:xfrm>
              <a:off x="18274064" y="3544230"/>
              <a:ext cx="1225949" cy="956396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 defTabSz="1097280">
                <a:defRPr/>
              </a:pPr>
              <a:r>
                <a:rPr lang="en-US" sz="2400">
                  <a:solidFill>
                    <a:prstClr val="black">
                      <a:lumMod val="85000"/>
                      <a:lumOff val="15000"/>
                    </a:prstClr>
                  </a:solidFill>
                  <a:latin typeface="Helvetica" panose="020B0604020202020204" pitchFamily="34" charset="0"/>
                  <a:ea typeface="맑은 고딕"/>
                  <a:cs typeface="Helvetica" panose="020B0604020202020204" pitchFamily="34" charset="0"/>
                </a:rPr>
                <a:t>SPADE</a:t>
              </a:r>
            </a:p>
            <a:p>
              <a:pPr algn="ctr" defTabSz="1097280">
                <a:defRPr/>
              </a:pPr>
              <a:r>
                <a:rPr lang="en-US" sz="2400">
                  <a:solidFill>
                    <a:prstClr val="black">
                      <a:lumMod val="85000"/>
                      <a:lumOff val="15000"/>
                    </a:prstClr>
                  </a:solidFill>
                  <a:latin typeface="Helvetica" panose="020B0604020202020204" pitchFamily="34" charset="0"/>
                  <a:ea typeface="맑은 고딕"/>
                  <a:cs typeface="Helvetica" panose="020B0604020202020204" pitchFamily="34" charset="0"/>
                </a:rPr>
                <a:t>ResBlk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F889464-2893-4EB0-9513-1D446513B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84302" y="2561934"/>
              <a:ext cx="1" cy="94051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C0232F9-A695-4EA2-A98E-CC6F21F32C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86004" y="3983769"/>
              <a:ext cx="154699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535C081-178C-4159-9B0B-57E8707C3E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575189" y="3983769"/>
              <a:ext cx="154699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63B1AB2-6A9D-4493-9EE1-34C8CBB110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103726" y="3983769"/>
              <a:ext cx="154699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8B5F893-F465-4B99-9CEC-FB1FE9F7BC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55348" y="3983769"/>
              <a:ext cx="24386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Picture 6">
              <a:extLst>
                <a:ext uri="{FF2B5EF4-FFF2-40B4-BE49-F238E27FC236}">
                  <a16:creationId xmlns:a16="http://schemas.microsoft.com/office/drawing/2014/main" id="{1B8DF739-BF44-4FA3-82D3-EB619CDBE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75336" y="850560"/>
              <a:ext cx="1378318" cy="1136061"/>
            </a:xfrm>
            <a:prstGeom prst="rect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4">
              <a:extLst>
                <a:ext uri="{FF2B5EF4-FFF2-40B4-BE49-F238E27FC236}">
                  <a16:creationId xmlns:a16="http://schemas.microsoft.com/office/drawing/2014/main" id="{B43A1EFF-34BB-4FE2-B163-60B138FB8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030865" y="1566547"/>
              <a:ext cx="1156956" cy="953606"/>
            </a:xfrm>
            <a:prstGeom prst="rect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>
              <a:extLst>
                <a:ext uri="{FF2B5EF4-FFF2-40B4-BE49-F238E27FC236}">
                  <a16:creationId xmlns:a16="http://schemas.microsoft.com/office/drawing/2014/main" id="{41DB18A5-70D3-41B1-9F46-375F74B11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903661" y="2275226"/>
              <a:ext cx="850310" cy="700857"/>
            </a:xfrm>
            <a:prstGeom prst="rect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72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4"/>
    </mc:Choice>
    <mc:Fallback xmlns="">
      <p:transition spd="slow" advTm="10344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F85D4-90E4-4A71-98C7-A87629BD6729}"/>
              </a:ext>
            </a:extLst>
          </p:cNvPr>
          <p:cNvSpPr txBox="1"/>
          <p:nvPr/>
        </p:nvSpPr>
        <p:spPr>
          <a:xfrm>
            <a:off x="226503" y="214985"/>
            <a:ext cx="1417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7200" dirty="0">
                <a:solidFill>
                  <a:prstClr val="black"/>
                </a:solidFill>
                <a:latin typeface="Helvetica"/>
                <a:ea typeface="맑은 고딕"/>
              </a:rPr>
              <a:t>Semantic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2943F6-0272-40CE-898D-E202524CC1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475" y="4438465"/>
            <a:ext cx="2348179" cy="1404518"/>
          </a:xfrm>
          <a:prstGeom prst="rect">
            <a:avLst/>
          </a:prstGeom>
        </p:spPr>
      </p:pic>
      <p:sp>
        <p:nvSpPr>
          <p:cNvPr id="72" name="Cube 71">
            <a:extLst>
              <a:ext uri="{FF2B5EF4-FFF2-40B4-BE49-F238E27FC236}">
                <a16:creationId xmlns:a16="http://schemas.microsoft.com/office/drawing/2014/main" id="{A598DC6C-91D9-4115-A9DF-0849DF3B2681}"/>
              </a:ext>
            </a:extLst>
          </p:cNvPr>
          <p:cNvSpPr/>
          <p:nvPr/>
        </p:nvSpPr>
        <p:spPr>
          <a:xfrm>
            <a:off x="9928903" y="2777695"/>
            <a:ext cx="3204866" cy="3257345"/>
          </a:xfrm>
          <a:prstGeom prst="cube">
            <a:avLst>
              <a:gd name="adj" fmla="val 65728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B14B04B-94C6-4119-807C-A0977ED89F13}"/>
              </a:ext>
            </a:extLst>
          </p:cNvPr>
          <p:cNvCxnSpPr>
            <a:cxnSpLocks/>
          </p:cNvCxnSpPr>
          <p:nvPr/>
        </p:nvCxnSpPr>
        <p:spPr>
          <a:xfrm flipV="1">
            <a:off x="8292889" y="3924941"/>
            <a:ext cx="0" cy="98389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AEB3823-108B-4EEE-8896-B5AF2C06961E}"/>
              </a:ext>
            </a:extLst>
          </p:cNvPr>
          <p:cNvCxnSpPr>
            <a:cxnSpLocks/>
          </p:cNvCxnSpPr>
          <p:nvPr/>
        </p:nvCxnSpPr>
        <p:spPr>
          <a:xfrm flipH="1" flipV="1">
            <a:off x="10328633" y="3623062"/>
            <a:ext cx="35003" cy="12996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8">
            <a:extLst>
              <a:ext uri="{FF2B5EF4-FFF2-40B4-BE49-F238E27FC236}">
                <a16:creationId xmlns:a16="http://schemas.microsoft.com/office/drawing/2014/main" id="{A956DFF2-C83C-40EB-8A4B-834BBA2ADB4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312" y="2501003"/>
            <a:ext cx="1832458" cy="109728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19E92C0-4445-427B-B3FC-B56B3199BEC2}"/>
              </a:ext>
            </a:extLst>
          </p:cNvPr>
          <p:cNvCxnSpPr>
            <a:cxnSpLocks/>
          </p:cNvCxnSpPr>
          <p:nvPr/>
        </p:nvCxnSpPr>
        <p:spPr>
          <a:xfrm flipH="1" flipV="1">
            <a:off x="10886617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CFA49B-CF16-4D1C-B1EE-991A30191AFA}"/>
              </a:ext>
            </a:extLst>
          </p:cNvPr>
          <p:cNvCxnSpPr>
            <a:cxnSpLocks/>
          </p:cNvCxnSpPr>
          <p:nvPr/>
        </p:nvCxnSpPr>
        <p:spPr>
          <a:xfrm flipH="1" flipV="1">
            <a:off x="6984539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768A045-E1F9-40ED-91C9-0D558FDE3C16}"/>
              </a:ext>
            </a:extLst>
          </p:cNvPr>
          <p:cNvCxnSpPr>
            <a:cxnSpLocks/>
          </p:cNvCxnSpPr>
          <p:nvPr/>
        </p:nvCxnSpPr>
        <p:spPr>
          <a:xfrm flipH="1" flipV="1">
            <a:off x="4677286" y="5192958"/>
            <a:ext cx="30457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011C38-EE2A-4EB8-B58A-90044ACFF09A}"/>
              </a:ext>
            </a:extLst>
          </p:cNvPr>
          <p:cNvCxnSpPr>
            <a:cxnSpLocks/>
          </p:cNvCxnSpPr>
          <p:nvPr/>
        </p:nvCxnSpPr>
        <p:spPr>
          <a:xfrm flipH="1" flipV="1">
            <a:off x="3156288" y="5192958"/>
            <a:ext cx="25289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be 74">
            <a:extLst>
              <a:ext uri="{FF2B5EF4-FFF2-40B4-BE49-F238E27FC236}">
                <a16:creationId xmlns:a16="http://schemas.microsoft.com/office/drawing/2014/main" id="{BC231954-8965-46EE-A278-B3D2BB850ABF}"/>
              </a:ext>
            </a:extLst>
          </p:cNvPr>
          <p:cNvSpPr/>
          <p:nvPr/>
        </p:nvSpPr>
        <p:spPr>
          <a:xfrm>
            <a:off x="368533" y="4893037"/>
            <a:ext cx="4497553" cy="591419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4F3698A-9923-46EE-985B-C98A6120C635}"/>
              </a:ext>
            </a:extLst>
          </p:cNvPr>
          <p:cNvCxnSpPr>
            <a:cxnSpLocks/>
          </p:cNvCxnSpPr>
          <p:nvPr/>
        </p:nvCxnSpPr>
        <p:spPr>
          <a:xfrm flipV="1">
            <a:off x="4120021" y="4577851"/>
            <a:ext cx="0" cy="3151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be 76">
            <a:extLst>
              <a:ext uri="{FF2B5EF4-FFF2-40B4-BE49-F238E27FC236}">
                <a16:creationId xmlns:a16="http://schemas.microsoft.com/office/drawing/2014/main" id="{C5C8181B-EDF9-4BE4-BFA1-515F701913EE}"/>
              </a:ext>
            </a:extLst>
          </p:cNvPr>
          <p:cNvSpPr/>
          <p:nvPr/>
        </p:nvSpPr>
        <p:spPr>
          <a:xfrm>
            <a:off x="3541371" y="4836298"/>
            <a:ext cx="3435304" cy="770070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8E7A2B6D-39A1-4B8A-B316-12A803A4A0CB}"/>
              </a:ext>
            </a:extLst>
          </p:cNvPr>
          <p:cNvSpPr/>
          <p:nvPr/>
        </p:nvSpPr>
        <p:spPr>
          <a:xfrm>
            <a:off x="6250143" y="4666240"/>
            <a:ext cx="2302454" cy="1046502"/>
          </a:xfrm>
          <a:prstGeom prst="cube">
            <a:avLst>
              <a:gd name="adj" fmla="val 24227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C2989DB9-8C5A-4B8C-982B-6E8EF613136A}"/>
              </a:ext>
            </a:extLst>
          </p:cNvPr>
          <p:cNvSpPr/>
          <p:nvPr/>
        </p:nvSpPr>
        <p:spPr>
          <a:xfrm>
            <a:off x="8216104" y="3970847"/>
            <a:ext cx="2349233" cy="1966918"/>
          </a:xfrm>
          <a:prstGeom prst="cube">
            <a:avLst>
              <a:gd name="adj" fmla="val 36701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9B40324-D905-4DAA-897D-D629A5371FD4}"/>
              </a:ext>
            </a:extLst>
          </p:cNvPr>
          <p:cNvSpPr txBox="1"/>
          <p:nvPr/>
        </p:nvSpPr>
        <p:spPr>
          <a:xfrm>
            <a:off x="3426672" y="4908836"/>
            <a:ext cx="1265845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12FEF4-445F-46A1-8EAE-83D6D2194852}"/>
              </a:ext>
            </a:extLst>
          </p:cNvPr>
          <p:cNvSpPr txBox="1"/>
          <p:nvPr/>
        </p:nvSpPr>
        <p:spPr>
          <a:xfrm>
            <a:off x="5872112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5756E8-29D0-4C05-A6FF-06300DFF7178}"/>
              </a:ext>
            </a:extLst>
          </p:cNvPr>
          <p:cNvSpPr txBox="1"/>
          <p:nvPr/>
        </p:nvSpPr>
        <p:spPr>
          <a:xfrm>
            <a:off x="7814103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E0F0E-7391-4070-8DD1-26B17C811721}"/>
              </a:ext>
            </a:extLst>
          </p:cNvPr>
          <p:cNvSpPr txBox="1"/>
          <p:nvPr/>
        </p:nvSpPr>
        <p:spPr>
          <a:xfrm>
            <a:off x="9822113" y="4908836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F889464-2893-4EB0-9513-1D446513B53F}"/>
              </a:ext>
            </a:extLst>
          </p:cNvPr>
          <p:cNvCxnSpPr>
            <a:cxnSpLocks/>
          </p:cNvCxnSpPr>
          <p:nvPr/>
        </p:nvCxnSpPr>
        <p:spPr>
          <a:xfrm flipV="1">
            <a:off x="6447492" y="4273873"/>
            <a:ext cx="1" cy="6079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C0232F9-A695-4EA2-A98E-CC6F21F32CDA}"/>
              </a:ext>
            </a:extLst>
          </p:cNvPr>
          <p:cNvCxnSpPr>
            <a:cxnSpLocks/>
          </p:cNvCxnSpPr>
          <p:nvPr/>
        </p:nvCxnSpPr>
        <p:spPr>
          <a:xfrm flipH="1" flipV="1">
            <a:off x="5713251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535C081-178C-4159-9B0B-57E8707C3E0E}"/>
              </a:ext>
            </a:extLst>
          </p:cNvPr>
          <p:cNvCxnSpPr>
            <a:cxnSpLocks/>
          </p:cNvCxnSpPr>
          <p:nvPr/>
        </p:nvCxnSpPr>
        <p:spPr>
          <a:xfrm flipH="1" flipV="1">
            <a:off x="7666096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63B1AB2-6A9D-4493-9EE1-34C8CBB11080}"/>
              </a:ext>
            </a:extLst>
          </p:cNvPr>
          <p:cNvCxnSpPr>
            <a:cxnSpLocks/>
          </p:cNvCxnSpPr>
          <p:nvPr/>
        </p:nvCxnSpPr>
        <p:spPr>
          <a:xfrm flipH="1" flipV="1">
            <a:off x="8915475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8B5F893-F465-4B99-9CEC-FB1FE9F7BCAC}"/>
              </a:ext>
            </a:extLst>
          </p:cNvPr>
          <p:cNvCxnSpPr>
            <a:cxnSpLocks/>
          </p:cNvCxnSpPr>
          <p:nvPr/>
        </p:nvCxnSpPr>
        <p:spPr>
          <a:xfrm flipH="1" flipV="1">
            <a:off x="9611564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6">
            <a:extLst>
              <a:ext uri="{FF2B5EF4-FFF2-40B4-BE49-F238E27FC236}">
                <a16:creationId xmlns:a16="http://schemas.microsoft.com/office/drawing/2014/main" id="{1B8DF739-BF44-4FA3-82D3-EB619CDBE32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8514" y="2909854"/>
            <a:ext cx="1470355" cy="877824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>
            <a:extLst>
              <a:ext uri="{FF2B5EF4-FFF2-40B4-BE49-F238E27FC236}">
                <a16:creationId xmlns:a16="http://schemas.microsoft.com/office/drawing/2014/main" id="{B43A1EFF-34BB-4FE2-B163-60B138FB8A8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5000" y="3432013"/>
            <a:ext cx="1283818" cy="76809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>
            <a:extLst>
              <a:ext uri="{FF2B5EF4-FFF2-40B4-BE49-F238E27FC236}">
                <a16:creationId xmlns:a16="http://schemas.microsoft.com/office/drawing/2014/main" id="{41DB18A5-70D3-41B1-9F46-375F74B119D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7307" y="3893748"/>
            <a:ext cx="1097280" cy="657094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BAAEDB-9BFB-4F16-A50A-F05A47ABFF30}"/>
              </a:ext>
            </a:extLst>
          </p:cNvPr>
          <p:cNvCxnSpPr/>
          <p:nvPr/>
        </p:nvCxnSpPr>
        <p:spPr>
          <a:xfrm>
            <a:off x="11745375" y="5188745"/>
            <a:ext cx="436120" cy="0"/>
          </a:xfrm>
          <a:prstGeom prst="straightConnector1">
            <a:avLst/>
          </a:prstGeom>
          <a:ln w="508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https://homepages.inf.ed.ac.uk/rbf/HIPR2/figs/gauss2.gif">
            <a:extLst>
              <a:ext uri="{FF2B5EF4-FFF2-40B4-BE49-F238E27FC236}">
                <a16:creationId xmlns:a16="http://schemas.microsoft.com/office/drawing/2014/main" id="{C99088A9-B909-8341-B0C3-5B6C90CAF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t="-1" r="8021" b="-3149"/>
          <a:stretch/>
        </p:blipFill>
        <p:spPr bwMode="auto">
          <a:xfrm>
            <a:off x="48512" y="4269680"/>
            <a:ext cx="1655981" cy="1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0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1"/>
    </mc:Choice>
    <mc:Fallback xmlns="">
      <p:transition spd="slow" advTm="796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be 39">
            <a:extLst>
              <a:ext uri="{FF2B5EF4-FFF2-40B4-BE49-F238E27FC236}">
                <a16:creationId xmlns:a16="http://schemas.microsoft.com/office/drawing/2014/main" id="{8A9EC29C-214D-41AE-9BCF-6ECA83E0260F}"/>
              </a:ext>
            </a:extLst>
          </p:cNvPr>
          <p:cNvSpPr/>
          <p:nvPr/>
        </p:nvSpPr>
        <p:spPr>
          <a:xfrm>
            <a:off x="9928903" y="2777695"/>
            <a:ext cx="3204866" cy="3257345"/>
          </a:xfrm>
          <a:prstGeom prst="cube">
            <a:avLst>
              <a:gd name="adj" fmla="val 65728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A116F6-4586-4133-991A-DC48E8F73ABD}"/>
              </a:ext>
            </a:extLst>
          </p:cNvPr>
          <p:cNvCxnSpPr>
            <a:cxnSpLocks/>
          </p:cNvCxnSpPr>
          <p:nvPr/>
        </p:nvCxnSpPr>
        <p:spPr>
          <a:xfrm flipV="1">
            <a:off x="8292889" y="3924941"/>
            <a:ext cx="0" cy="98389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349705-0242-4443-92AE-7934C5425A96}"/>
              </a:ext>
            </a:extLst>
          </p:cNvPr>
          <p:cNvCxnSpPr>
            <a:cxnSpLocks/>
          </p:cNvCxnSpPr>
          <p:nvPr/>
        </p:nvCxnSpPr>
        <p:spPr>
          <a:xfrm flipH="1" flipV="1">
            <a:off x="10328633" y="3623062"/>
            <a:ext cx="35003" cy="12996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8">
            <a:extLst>
              <a:ext uri="{FF2B5EF4-FFF2-40B4-BE49-F238E27FC236}">
                <a16:creationId xmlns:a16="http://schemas.microsoft.com/office/drawing/2014/main" id="{C72BF873-6C69-4DFE-B55C-2D5ED824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6655" y="2501003"/>
            <a:ext cx="1836115" cy="109728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CEC764-E972-4865-9C6A-3998354747CA}"/>
              </a:ext>
            </a:extLst>
          </p:cNvPr>
          <p:cNvCxnSpPr>
            <a:cxnSpLocks/>
          </p:cNvCxnSpPr>
          <p:nvPr/>
        </p:nvCxnSpPr>
        <p:spPr>
          <a:xfrm flipH="1" flipV="1">
            <a:off x="10886617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98B3DE-A780-4E13-9F73-AC8A83E8FA1A}"/>
              </a:ext>
            </a:extLst>
          </p:cNvPr>
          <p:cNvCxnSpPr>
            <a:cxnSpLocks/>
          </p:cNvCxnSpPr>
          <p:nvPr/>
        </p:nvCxnSpPr>
        <p:spPr>
          <a:xfrm flipH="1" flipV="1">
            <a:off x="6984539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7BBA56-BFA2-4976-AF8F-E1D789E6CC3F}"/>
              </a:ext>
            </a:extLst>
          </p:cNvPr>
          <p:cNvCxnSpPr>
            <a:cxnSpLocks/>
          </p:cNvCxnSpPr>
          <p:nvPr/>
        </p:nvCxnSpPr>
        <p:spPr>
          <a:xfrm flipH="1" flipV="1">
            <a:off x="4677286" y="5192958"/>
            <a:ext cx="30457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52543-8A0F-442A-9C36-7BD3D8934F7C}"/>
              </a:ext>
            </a:extLst>
          </p:cNvPr>
          <p:cNvCxnSpPr>
            <a:cxnSpLocks/>
          </p:cNvCxnSpPr>
          <p:nvPr/>
        </p:nvCxnSpPr>
        <p:spPr>
          <a:xfrm flipH="1" flipV="1">
            <a:off x="3156288" y="5192958"/>
            <a:ext cx="25289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be 49">
            <a:extLst>
              <a:ext uri="{FF2B5EF4-FFF2-40B4-BE49-F238E27FC236}">
                <a16:creationId xmlns:a16="http://schemas.microsoft.com/office/drawing/2014/main" id="{75B63806-E83C-4E72-AD97-E1B21437CA5E}"/>
              </a:ext>
            </a:extLst>
          </p:cNvPr>
          <p:cNvSpPr/>
          <p:nvPr/>
        </p:nvSpPr>
        <p:spPr>
          <a:xfrm>
            <a:off x="368533" y="4893037"/>
            <a:ext cx="4497553" cy="591419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9E9E4E1-9836-4A74-A11F-AAE875C777EA}"/>
              </a:ext>
            </a:extLst>
          </p:cNvPr>
          <p:cNvCxnSpPr>
            <a:cxnSpLocks/>
          </p:cNvCxnSpPr>
          <p:nvPr/>
        </p:nvCxnSpPr>
        <p:spPr>
          <a:xfrm flipV="1">
            <a:off x="4120021" y="4577851"/>
            <a:ext cx="0" cy="3151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>
            <a:extLst>
              <a:ext uri="{FF2B5EF4-FFF2-40B4-BE49-F238E27FC236}">
                <a16:creationId xmlns:a16="http://schemas.microsoft.com/office/drawing/2014/main" id="{EE7D903A-AF70-4544-AD1D-28722D62B842}"/>
              </a:ext>
            </a:extLst>
          </p:cNvPr>
          <p:cNvSpPr/>
          <p:nvPr/>
        </p:nvSpPr>
        <p:spPr>
          <a:xfrm>
            <a:off x="3541371" y="4836298"/>
            <a:ext cx="3435304" cy="770070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3DEFE021-417B-4A6C-8B16-004F467FF9A7}"/>
              </a:ext>
            </a:extLst>
          </p:cNvPr>
          <p:cNvSpPr/>
          <p:nvPr/>
        </p:nvSpPr>
        <p:spPr>
          <a:xfrm>
            <a:off x="6250143" y="4666240"/>
            <a:ext cx="2302454" cy="1046502"/>
          </a:xfrm>
          <a:prstGeom prst="cube">
            <a:avLst>
              <a:gd name="adj" fmla="val 24227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58BEE251-D026-4603-83AA-20CD925A592A}"/>
              </a:ext>
            </a:extLst>
          </p:cNvPr>
          <p:cNvSpPr/>
          <p:nvPr/>
        </p:nvSpPr>
        <p:spPr>
          <a:xfrm>
            <a:off x="8216104" y="3970847"/>
            <a:ext cx="2349233" cy="1966918"/>
          </a:xfrm>
          <a:prstGeom prst="cube">
            <a:avLst>
              <a:gd name="adj" fmla="val 36701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A1D9C5-23BB-49D1-A132-947722756E93}"/>
              </a:ext>
            </a:extLst>
          </p:cNvPr>
          <p:cNvSpPr txBox="1"/>
          <p:nvPr/>
        </p:nvSpPr>
        <p:spPr>
          <a:xfrm>
            <a:off x="3426672" y="4908836"/>
            <a:ext cx="1265845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1FE9AB-B2DE-4D2E-9FEE-0B0E698E39A6}"/>
              </a:ext>
            </a:extLst>
          </p:cNvPr>
          <p:cNvSpPr txBox="1"/>
          <p:nvPr/>
        </p:nvSpPr>
        <p:spPr>
          <a:xfrm>
            <a:off x="5872112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E477BE-EF5C-4831-99A0-2458F01FAC5D}"/>
              </a:ext>
            </a:extLst>
          </p:cNvPr>
          <p:cNvSpPr txBox="1"/>
          <p:nvPr/>
        </p:nvSpPr>
        <p:spPr>
          <a:xfrm>
            <a:off x="7814103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9D6F3D-2241-46C6-A67D-1E3B3BD3A202}"/>
              </a:ext>
            </a:extLst>
          </p:cNvPr>
          <p:cNvSpPr txBox="1"/>
          <p:nvPr/>
        </p:nvSpPr>
        <p:spPr>
          <a:xfrm>
            <a:off x="9822113" y="4908836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8CE2E3-DF28-43E4-81C3-875B87E8DACB}"/>
              </a:ext>
            </a:extLst>
          </p:cNvPr>
          <p:cNvCxnSpPr>
            <a:cxnSpLocks/>
          </p:cNvCxnSpPr>
          <p:nvPr/>
        </p:nvCxnSpPr>
        <p:spPr>
          <a:xfrm flipV="1">
            <a:off x="6447492" y="4273873"/>
            <a:ext cx="1" cy="6079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0F371F-437A-48EC-B315-6969D31A7A60}"/>
              </a:ext>
            </a:extLst>
          </p:cNvPr>
          <p:cNvCxnSpPr>
            <a:cxnSpLocks/>
          </p:cNvCxnSpPr>
          <p:nvPr/>
        </p:nvCxnSpPr>
        <p:spPr>
          <a:xfrm flipH="1" flipV="1">
            <a:off x="5713251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C3FD8DE-DFA4-4860-ACD7-AA74CB2E7F7E}"/>
              </a:ext>
            </a:extLst>
          </p:cNvPr>
          <p:cNvCxnSpPr>
            <a:cxnSpLocks/>
          </p:cNvCxnSpPr>
          <p:nvPr/>
        </p:nvCxnSpPr>
        <p:spPr>
          <a:xfrm flipH="1" flipV="1">
            <a:off x="7666096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82C120D-EC8D-423B-B938-03C92634387A}"/>
              </a:ext>
            </a:extLst>
          </p:cNvPr>
          <p:cNvCxnSpPr>
            <a:cxnSpLocks/>
          </p:cNvCxnSpPr>
          <p:nvPr/>
        </p:nvCxnSpPr>
        <p:spPr>
          <a:xfrm flipH="1" flipV="1">
            <a:off x="8915475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4C1696-A69A-4816-9CE1-3EADCE47825E}"/>
              </a:ext>
            </a:extLst>
          </p:cNvPr>
          <p:cNvCxnSpPr>
            <a:cxnSpLocks/>
          </p:cNvCxnSpPr>
          <p:nvPr/>
        </p:nvCxnSpPr>
        <p:spPr>
          <a:xfrm flipH="1" flipV="1">
            <a:off x="9611564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">
            <a:extLst>
              <a:ext uri="{FF2B5EF4-FFF2-40B4-BE49-F238E27FC236}">
                <a16:creationId xmlns:a16="http://schemas.microsoft.com/office/drawing/2014/main" id="{DC2479FA-87E0-4612-9354-4938BEBB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9978" y="2909854"/>
            <a:ext cx="1468892" cy="877824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>
            <a:extLst>
              <a:ext uri="{FF2B5EF4-FFF2-40B4-BE49-F238E27FC236}">
                <a16:creationId xmlns:a16="http://schemas.microsoft.com/office/drawing/2014/main" id="{F7FEABCF-9DBE-4A5C-880B-2987E755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3538" y="3432013"/>
            <a:ext cx="1285280" cy="76809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334750C8-9DD7-46D1-99AD-E745274B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5051" y="3893748"/>
            <a:ext cx="1099537" cy="657094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646A0ED-8114-4278-B255-7D941FCC20D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889" y="4433011"/>
            <a:ext cx="2348179" cy="1404518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35D2840-E745-41A6-9986-D969FFEAFBF4}"/>
              </a:ext>
            </a:extLst>
          </p:cNvPr>
          <p:cNvCxnSpPr/>
          <p:nvPr/>
        </p:nvCxnSpPr>
        <p:spPr>
          <a:xfrm>
            <a:off x="11745375" y="5188745"/>
            <a:ext cx="436120" cy="0"/>
          </a:xfrm>
          <a:prstGeom prst="straightConnector1">
            <a:avLst/>
          </a:prstGeom>
          <a:ln w="508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FBC599D-BD76-4827-A31F-E0913EBF5DDA}"/>
              </a:ext>
            </a:extLst>
          </p:cNvPr>
          <p:cNvSpPr txBox="1"/>
          <p:nvPr/>
        </p:nvSpPr>
        <p:spPr>
          <a:xfrm>
            <a:off x="226503" y="214985"/>
            <a:ext cx="1417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7200" dirty="0">
                <a:solidFill>
                  <a:prstClr val="black"/>
                </a:solidFill>
                <a:latin typeface="Helvetica"/>
                <a:ea typeface="맑은 고딕"/>
              </a:rPr>
              <a:t>Semantic Control</a:t>
            </a:r>
          </a:p>
        </p:txBody>
      </p:sp>
      <p:pic>
        <p:nvPicPr>
          <p:cNvPr id="35" name="Picture 4" descr="https://homepages.inf.ed.ac.uk/rbf/HIPR2/figs/gauss2.gif">
            <a:extLst>
              <a:ext uri="{FF2B5EF4-FFF2-40B4-BE49-F238E27FC236}">
                <a16:creationId xmlns:a16="http://schemas.microsoft.com/office/drawing/2014/main" id="{880CF4C5-A1BD-C745-90B8-F3D6E4DDC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t="-1" r="8021" b="-3149"/>
          <a:stretch/>
        </p:blipFill>
        <p:spPr bwMode="auto">
          <a:xfrm>
            <a:off x="48512" y="4269680"/>
            <a:ext cx="1655981" cy="1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"/>
    </mc:Choice>
    <mc:Fallback xmlns="">
      <p:transition spd="slow" advTm="121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be 33">
            <a:extLst>
              <a:ext uri="{FF2B5EF4-FFF2-40B4-BE49-F238E27FC236}">
                <a16:creationId xmlns:a16="http://schemas.microsoft.com/office/drawing/2014/main" id="{71E0E8D2-1DC1-4BBB-9AD8-D64AC44ABC3A}"/>
              </a:ext>
            </a:extLst>
          </p:cNvPr>
          <p:cNvSpPr/>
          <p:nvPr/>
        </p:nvSpPr>
        <p:spPr>
          <a:xfrm>
            <a:off x="9928903" y="2777695"/>
            <a:ext cx="3204866" cy="3257345"/>
          </a:xfrm>
          <a:prstGeom prst="cube">
            <a:avLst>
              <a:gd name="adj" fmla="val 65728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991B38-14AF-47CC-9C27-3FD464ADAAC5}"/>
              </a:ext>
            </a:extLst>
          </p:cNvPr>
          <p:cNvCxnSpPr>
            <a:cxnSpLocks/>
          </p:cNvCxnSpPr>
          <p:nvPr/>
        </p:nvCxnSpPr>
        <p:spPr>
          <a:xfrm flipV="1">
            <a:off x="8292889" y="3924941"/>
            <a:ext cx="0" cy="98389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45A44C-4B69-40FC-8E76-77EE268686F0}"/>
              </a:ext>
            </a:extLst>
          </p:cNvPr>
          <p:cNvCxnSpPr>
            <a:cxnSpLocks/>
          </p:cNvCxnSpPr>
          <p:nvPr/>
        </p:nvCxnSpPr>
        <p:spPr>
          <a:xfrm flipH="1" flipV="1">
            <a:off x="10328633" y="3623062"/>
            <a:ext cx="35003" cy="12996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8">
            <a:extLst>
              <a:ext uri="{FF2B5EF4-FFF2-40B4-BE49-F238E27FC236}">
                <a16:creationId xmlns:a16="http://schemas.microsoft.com/office/drawing/2014/main" id="{B9F16945-91AE-4F7D-B1A6-0853F175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87" y="2501003"/>
            <a:ext cx="1834651" cy="109728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4B2158-6AEA-4D2E-AD15-3D00E2EAE816}"/>
              </a:ext>
            </a:extLst>
          </p:cNvPr>
          <p:cNvCxnSpPr>
            <a:cxnSpLocks/>
          </p:cNvCxnSpPr>
          <p:nvPr/>
        </p:nvCxnSpPr>
        <p:spPr>
          <a:xfrm flipH="1" flipV="1">
            <a:off x="10886617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058078-11E4-4645-85CE-D87C22A4D8F6}"/>
              </a:ext>
            </a:extLst>
          </p:cNvPr>
          <p:cNvCxnSpPr>
            <a:cxnSpLocks/>
          </p:cNvCxnSpPr>
          <p:nvPr/>
        </p:nvCxnSpPr>
        <p:spPr>
          <a:xfrm flipH="1" flipV="1">
            <a:off x="6984539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BA9805-CF8E-45A5-A502-F054C69B5E8A}"/>
              </a:ext>
            </a:extLst>
          </p:cNvPr>
          <p:cNvCxnSpPr>
            <a:cxnSpLocks/>
          </p:cNvCxnSpPr>
          <p:nvPr/>
        </p:nvCxnSpPr>
        <p:spPr>
          <a:xfrm flipH="1" flipV="1">
            <a:off x="4677286" y="5192958"/>
            <a:ext cx="30457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0D79B8-7A56-4BDB-AF89-9072E68D962F}"/>
              </a:ext>
            </a:extLst>
          </p:cNvPr>
          <p:cNvCxnSpPr>
            <a:cxnSpLocks/>
          </p:cNvCxnSpPr>
          <p:nvPr/>
        </p:nvCxnSpPr>
        <p:spPr>
          <a:xfrm flipH="1" flipV="1">
            <a:off x="3156288" y="5192958"/>
            <a:ext cx="25289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>
            <a:extLst>
              <a:ext uri="{FF2B5EF4-FFF2-40B4-BE49-F238E27FC236}">
                <a16:creationId xmlns:a16="http://schemas.microsoft.com/office/drawing/2014/main" id="{735D1BEA-D31D-4598-84ED-5D6E667FD6D0}"/>
              </a:ext>
            </a:extLst>
          </p:cNvPr>
          <p:cNvSpPr/>
          <p:nvPr/>
        </p:nvSpPr>
        <p:spPr>
          <a:xfrm>
            <a:off x="368533" y="4893037"/>
            <a:ext cx="4497553" cy="591419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BFBA5F-635F-4B57-B1DD-54E17F80F9E5}"/>
              </a:ext>
            </a:extLst>
          </p:cNvPr>
          <p:cNvCxnSpPr>
            <a:cxnSpLocks/>
          </p:cNvCxnSpPr>
          <p:nvPr/>
        </p:nvCxnSpPr>
        <p:spPr>
          <a:xfrm flipV="1">
            <a:off x="4120021" y="4577851"/>
            <a:ext cx="0" cy="3151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>
            <a:extLst>
              <a:ext uri="{FF2B5EF4-FFF2-40B4-BE49-F238E27FC236}">
                <a16:creationId xmlns:a16="http://schemas.microsoft.com/office/drawing/2014/main" id="{53F028B6-0898-4A03-AD26-01D38869B5D0}"/>
              </a:ext>
            </a:extLst>
          </p:cNvPr>
          <p:cNvSpPr/>
          <p:nvPr/>
        </p:nvSpPr>
        <p:spPr>
          <a:xfrm>
            <a:off x="3541371" y="4836298"/>
            <a:ext cx="3435304" cy="770070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D004E665-1493-4CF6-B8EF-22C49F9DA44C}"/>
              </a:ext>
            </a:extLst>
          </p:cNvPr>
          <p:cNvSpPr/>
          <p:nvPr/>
        </p:nvSpPr>
        <p:spPr>
          <a:xfrm>
            <a:off x="6250143" y="4666240"/>
            <a:ext cx="2302454" cy="1046502"/>
          </a:xfrm>
          <a:prstGeom prst="cube">
            <a:avLst>
              <a:gd name="adj" fmla="val 24227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573CC69-4165-4E52-BB97-8F8DC140485E}"/>
              </a:ext>
            </a:extLst>
          </p:cNvPr>
          <p:cNvSpPr/>
          <p:nvPr/>
        </p:nvSpPr>
        <p:spPr>
          <a:xfrm>
            <a:off x="8216104" y="3970847"/>
            <a:ext cx="2349233" cy="1966918"/>
          </a:xfrm>
          <a:prstGeom prst="cube">
            <a:avLst>
              <a:gd name="adj" fmla="val 36701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9D0EA2-8A1A-4DE8-924D-3F2C83E181D4}"/>
              </a:ext>
            </a:extLst>
          </p:cNvPr>
          <p:cNvSpPr txBox="1"/>
          <p:nvPr/>
        </p:nvSpPr>
        <p:spPr>
          <a:xfrm>
            <a:off x="3426672" y="4908836"/>
            <a:ext cx="1265845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69E227-7D1C-4E08-8939-78D0F0E2BD32}"/>
              </a:ext>
            </a:extLst>
          </p:cNvPr>
          <p:cNvSpPr txBox="1"/>
          <p:nvPr/>
        </p:nvSpPr>
        <p:spPr>
          <a:xfrm>
            <a:off x="5872112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0C7B57-6F92-4062-837E-AA2131672521}"/>
              </a:ext>
            </a:extLst>
          </p:cNvPr>
          <p:cNvSpPr txBox="1"/>
          <p:nvPr/>
        </p:nvSpPr>
        <p:spPr>
          <a:xfrm>
            <a:off x="7814103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8041F-E842-40B9-98DD-31E26D030DBB}"/>
              </a:ext>
            </a:extLst>
          </p:cNvPr>
          <p:cNvSpPr txBox="1"/>
          <p:nvPr/>
        </p:nvSpPr>
        <p:spPr>
          <a:xfrm>
            <a:off x="9822113" y="4908836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27C594-2299-4507-A508-C1EAB384CCFB}"/>
              </a:ext>
            </a:extLst>
          </p:cNvPr>
          <p:cNvCxnSpPr>
            <a:cxnSpLocks/>
          </p:cNvCxnSpPr>
          <p:nvPr/>
        </p:nvCxnSpPr>
        <p:spPr>
          <a:xfrm flipV="1">
            <a:off x="6447492" y="4273873"/>
            <a:ext cx="1" cy="6079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393FB7-3B15-4CFA-BA14-BCC90B675435}"/>
              </a:ext>
            </a:extLst>
          </p:cNvPr>
          <p:cNvCxnSpPr>
            <a:cxnSpLocks/>
          </p:cNvCxnSpPr>
          <p:nvPr/>
        </p:nvCxnSpPr>
        <p:spPr>
          <a:xfrm flipH="1" flipV="1">
            <a:off x="5713251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3C3451-EAA2-461C-9C68-B845FD825742}"/>
              </a:ext>
            </a:extLst>
          </p:cNvPr>
          <p:cNvCxnSpPr>
            <a:cxnSpLocks/>
          </p:cNvCxnSpPr>
          <p:nvPr/>
        </p:nvCxnSpPr>
        <p:spPr>
          <a:xfrm flipH="1" flipV="1">
            <a:off x="7666096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D97F1A-399A-433E-ACC1-D8999F45205F}"/>
              </a:ext>
            </a:extLst>
          </p:cNvPr>
          <p:cNvCxnSpPr>
            <a:cxnSpLocks/>
          </p:cNvCxnSpPr>
          <p:nvPr/>
        </p:nvCxnSpPr>
        <p:spPr>
          <a:xfrm flipH="1" flipV="1">
            <a:off x="8915475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AF1165-0E72-456A-9666-4BB991E29BFD}"/>
              </a:ext>
            </a:extLst>
          </p:cNvPr>
          <p:cNvCxnSpPr>
            <a:cxnSpLocks/>
          </p:cNvCxnSpPr>
          <p:nvPr/>
        </p:nvCxnSpPr>
        <p:spPr>
          <a:xfrm flipH="1" flipV="1">
            <a:off x="9611564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>
            <a:extLst>
              <a:ext uri="{FF2B5EF4-FFF2-40B4-BE49-F238E27FC236}">
                <a16:creationId xmlns:a16="http://schemas.microsoft.com/office/drawing/2014/main" id="{0B669D73-9DC0-4B0A-AE10-10C99FB2E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0563" y="2909854"/>
            <a:ext cx="1467721" cy="877824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40A16633-5FDF-48B5-8A92-B99C297E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4050" y="3432013"/>
            <a:ext cx="1284256" cy="76809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767A5A89-8C8F-4C03-99D9-F2C88E1E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5488" y="3893748"/>
            <a:ext cx="1098660" cy="657094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EAD42DA-6B3A-483B-8880-90E0DED61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890" y="4433011"/>
            <a:ext cx="2349228" cy="140323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FDC5AEE-00C0-4E5C-8EFE-9DE8A0428F57}"/>
              </a:ext>
            </a:extLst>
          </p:cNvPr>
          <p:cNvCxnSpPr/>
          <p:nvPr/>
        </p:nvCxnSpPr>
        <p:spPr>
          <a:xfrm>
            <a:off x="11745375" y="5188745"/>
            <a:ext cx="436120" cy="0"/>
          </a:xfrm>
          <a:prstGeom prst="straightConnector1">
            <a:avLst/>
          </a:prstGeom>
          <a:ln w="508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8ABF34-6F8B-4B76-9831-C57EC397D616}"/>
              </a:ext>
            </a:extLst>
          </p:cNvPr>
          <p:cNvSpPr txBox="1"/>
          <p:nvPr/>
        </p:nvSpPr>
        <p:spPr>
          <a:xfrm>
            <a:off x="226503" y="214985"/>
            <a:ext cx="1417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7200" dirty="0">
                <a:solidFill>
                  <a:prstClr val="black"/>
                </a:solidFill>
                <a:latin typeface="Helvetica"/>
                <a:ea typeface="맑은 고딕"/>
              </a:rPr>
              <a:t>Semantic Control</a:t>
            </a:r>
          </a:p>
        </p:txBody>
      </p:sp>
      <p:pic>
        <p:nvPicPr>
          <p:cNvPr id="62" name="Picture 4" descr="https://homepages.inf.ed.ac.uk/rbf/HIPR2/figs/gauss2.gif">
            <a:extLst>
              <a:ext uri="{FF2B5EF4-FFF2-40B4-BE49-F238E27FC236}">
                <a16:creationId xmlns:a16="http://schemas.microsoft.com/office/drawing/2014/main" id="{94AF37DC-5CC4-7B42-A043-E4447522E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t="-1" r="8021" b="-3149"/>
          <a:stretch/>
        </p:blipFill>
        <p:spPr bwMode="auto">
          <a:xfrm>
            <a:off x="48512" y="4269680"/>
            <a:ext cx="1655981" cy="1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4"/>
    </mc:Choice>
    <mc:Fallback xmlns="">
      <p:transition spd="slow" advTm="231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166F-87FA-F34F-85BD-2E6C009B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  <a:endParaRPr lang="en-US" dirty="0"/>
          </a:p>
        </p:txBody>
      </p:sp>
      <p:sp>
        <p:nvSpPr>
          <p:cNvPr id="6" name="Arrow: Right 9">
            <a:extLst>
              <a:ext uri="{FF2B5EF4-FFF2-40B4-BE49-F238E27FC236}">
                <a16:creationId xmlns:a16="http://schemas.microsoft.com/office/drawing/2014/main" id="{19A89EB2-CAD0-8C4B-B618-8809F0B77A14}"/>
              </a:ext>
            </a:extLst>
          </p:cNvPr>
          <p:cNvSpPr/>
          <p:nvPr/>
        </p:nvSpPr>
        <p:spPr>
          <a:xfrm>
            <a:off x="6838946" y="3875930"/>
            <a:ext cx="709465" cy="419081"/>
          </a:xfrm>
          <a:prstGeom prst="rightArrow">
            <a:avLst>
              <a:gd name="adj1" fmla="val 50000"/>
              <a:gd name="adj2" fmla="val 37670"/>
            </a:avLst>
          </a:prstGeom>
          <a:solidFill>
            <a:schemeClr val="tx1"/>
          </a:solidFill>
          <a:ln w="12700">
            <a:solidFill>
              <a:srgbClr val="000000"/>
            </a:solidFill>
            <a:miter lim="4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/>
              <a:ea typeface="맑은 고딕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3ADBA-DFFA-E041-842B-70CE63288CDE}"/>
              </a:ext>
            </a:extLst>
          </p:cNvPr>
          <p:cNvSpPr txBox="1"/>
          <p:nvPr/>
        </p:nvSpPr>
        <p:spPr>
          <a:xfrm>
            <a:off x="2724257" y="5698976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Input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1E011-BB6B-1F46-836D-5D20A47F2184}"/>
              </a:ext>
            </a:extLst>
          </p:cNvPr>
          <p:cNvSpPr txBox="1"/>
          <p:nvPr/>
        </p:nvSpPr>
        <p:spPr>
          <a:xfrm>
            <a:off x="10311434" y="5698976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Output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FFAED-AC74-694A-B6C3-A24FA526A639}"/>
              </a:ext>
            </a:extLst>
          </p:cNvPr>
          <p:cNvSpPr txBox="1"/>
          <p:nvPr/>
        </p:nvSpPr>
        <p:spPr>
          <a:xfrm>
            <a:off x="223014" y="6850657"/>
            <a:ext cx="1418437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300" u="sng" dirty="0"/>
              <a:t>Goal</a:t>
            </a:r>
            <a:r>
              <a:rPr lang="en-US" altLang="zh-CN" sz="4300" dirty="0"/>
              <a:t>:</a:t>
            </a:r>
            <a:r>
              <a:rPr lang="zh-CN" altLang="en-US" sz="4300" dirty="0"/>
              <a:t> </a:t>
            </a:r>
            <a:r>
              <a:rPr lang="en-US" altLang="zh-CN" sz="4300" dirty="0"/>
              <a:t>synthesize</a:t>
            </a:r>
            <a:r>
              <a:rPr lang="zh-CN" altLang="en-US" sz="4300" dirty="0"/>
              <a:t> </a:t>
            </a:r>
            <a:r>
              <a:rPr lang="en-US" sz="4300" dirty="0"/>
              <a:t>a photograph given an input image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64736BB6-42DC-B649-A1B2-E3D686240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4" y="2567423"/>
            <a:ext cx="6217920" cy="303609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0B948-1E09-CD47-B23E-7C7BFF517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53" y="2567423"/>
            <a:ext cx="6217920" cy="30360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0ACD7-F72E-5047-B58E-4E1858018C74}"/>
              </a:ext>
            </a:extLst>
          </p:cNvPr>
          <p:cNvSpPr txBox="1"/>
          <p:nvPr/>
        </p:nvSpPr>
        <p:spPr>
          <a:xfrm>
            <a:off x="2724257" y="4690864"/>
            <a:ext cx="94808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Road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C921E3-B30D-C549-A822-213B4F389F7C}"/>
              </a:ext>
            </a:extLst>
          </p:cNvPr>
          <p:cNvSpPr/>
          <p:nvPr/>
        </p:nvSpPr>
        <p:spPr>
          <a:xfrm>
            <a:off x="1626568" y="3698284"/>
            <a:ext cx="691215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3C37B3-E8DC-9141-808A-A7946069CAA4}"/>
              </a:ext>
            </a:extLst>
          </p:cNvPr>
          <p:cNvSpPr/>
          <p:nvPr/>
        </p:nvSpPr>
        <p:spPr>
          <a:xfrm>
            <a:off x="3626061" y="2821230"/>
            <a:ext cx="836383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Tree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23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be 33">
            <a:extLst>
              <a:ext uri="{FF2B5EF4-FFF2-40B4-BE49-F238E27FC236}">
                <a16:creationId xmlns:a16="http://schemas.microsoft.com/office/drawing/2014/main" id="{71E0E8D2-1DC1-4BBB-9AD8-D64AC44ABC3A}"/>
              </a:ext>
            </a:extLst>
          </p:cNvPr>
          <p:cNvSpPr/>
          <p:nvPr/>
        </p:nvSpPr>
        <p:spPr>
          <a:xfrm>
            <a:off x="9928903" y="2777695"/>
            <a:ext cx="3204866" cy="3257345"/>
          </a:xfrm>
          <a:prstGeom prst="cube">
            <a:avLst>
              <a:gd name="adj" fmla="val 65728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991B38-14AF-47CC-9C27-3FD464ADAAC5}"/>
              </a:ext>
            </a:extLst>
          </p:cNvPr>
          <p:cNvCxnSpPr>
            <a:cxnSpLocks/>
          </p:cNvCxnSpPr>
          <p:nvPr/>
        </p:nvCxnSpPr>
        <p:spPr>
          <a:xfrm flipV="1">
            <a:off x="8292889" y="3924941"/>
            <a:ext cx="0" cy="98389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45A44C-4B69-40FC-8E76-77EE268686F0}"/>
              </a:ext>
            </a:extLst>
          </p:cNvPr>
          <p:cNvCxnSpPr>
            <a:cxnSpLocks/>
          </p:cNvCxnSpPr>
          <p:nvPr/>
        </p:nvCxnSpPr>
        <p:spPr>
          <a:xfrm flipH="1" flipV="1">
            <a:off x="10328633" y="3623062"/>
            <a:ext cx="35003" cy="12996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8">
            <a:extLst>
              <a:ext uri="{FF2B5EF4-FFF2-40B4-BE49-F238E27FC236}">
                <a16:creationId xmlns:a16="http://schemas.microsoft.com/office/drawing/2014/main" id="{B9F16945-91AE-4F7D-B1A6-0853F175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87" y="2501003"/>
            <a:ext cx="1834651" cy="1097280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4B2158-6AEA-4D2E-AD15-3D00E2EAE816}"/>
              </a:ext>
            </a:extLst>
          </p:cNvPr>
          <p:cNvCxnSpPr>
            <a:cxnSpLocks/>
          </p:cNvCxnSpPr>
          <p:nvPr/>
        </p:nvCxnSpPr>
        <p:spPr>
          <a:xfrm flipH="1" flipV="1">
            <a:off x="10886617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058078-11E4-4645-85CE-D87C22A4D8F6}"/>
              </a:ext>
            </a:extLst>
          </p:cNvPr>
          <p:cNvCxnSpPr>
            <a:cxnSpLocks/>
          </p:cNvCxnSpPr>
          <p:nvPr/>
        </p:nvCxnSpPr>
        <p:spPr>
          <a:xfrm flipH="1" flipV="1">
            <a:off x="6984539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BA9805-CF8E-45A5-A502-F054C69B5E8A}"/>
              </a:ext>
            </a:extLst>
          </p:cNvPr>
          <p:cNvCxnSpPr>
            <a:cxnSpLocks/>
          </p:cNvCxnSpPr>
          <p:nvPr/>
        </p:nvCxnSpPr>
        <p:spPr>
          <a:xfrm flipH="1" flipV="1">
            <a:off x="4677286" y="5192958"/>
            <a:ext cx="30457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0D79B8-7A56-4BDB-AF89-9072E68D962F}"/>
              </a:ext>
            </a:extLst>
          </p:cNvPr>
          <p:cNvCxnSpPr>
            <a:cxnSpLocks/>
          </p:cNvCxnSpPr>
          <p:nvPr/>
        </p:nvCxnSpPr>
        <p:spPr>
          <a:xfrm flipH="1" flipV="1">
            <a:off x="3156288" y="5192958"/>
            <a:ext cx="25289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https://homepages.inf.ed.ac.uk/rbf/HIPR2/figs/gauss2.gif">
            <a:extLst>
              <a:ext uri="{FF2B5EF4-FFF2-40B4-BE49-F238E27FC236}">
                <a16:creationId xmlns:a16="http://schemas.microsoft.com/office/drawing/2014/main" id="{004B09EC-8955-4749-8FBF-9AFD19D62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t="-1" r="8021" b="-3149"/>
          <a:stretch/>
        </p:blipFill>
        <p:spPr bwMode="auto">
          <a:xfrm>
            <a:off x="48512" y="4269680"/>
            <a:ext cx="1655981" cy="1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be 44">
            <a:extLst>
              <a:ext uri="{FF2B5EF4-FFF2-40B4-BE49-F238E27FC236}">
                <a16:creationId xmlns:a16="http://schemas.microsoft.com/office/drawing/2014/main" id="{735D1BEA-D31D-4598-84ED-5D6E667FD6D0}"/>
              </a:ext>
            </a:extLst>
          </p:cNvPr>
          <p:cNvSpPr/>
          <p:nvPr/>
        </p:nvSpPr>
        <p:spPr>
          <a:xfrm>
            <a:off x="368533" y="4893037"/>
            <a:ext cx="4497553" cy="591419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BFBA5F-635F-4B57-B1DD-54E17F80F9E5}"/>
              </a:ext>
            </a:extLst>
          </p:cNvPr>
          <p:cNvCxnSpPr>
            <a:cxnSpLocks/>
          </p:cNvCxnSpPr>
          <p:nvPr/>
        </p:nvCxnSpPr>
        <p:spPr>
          <a:xfrm flipV="1">
            <a:off x="4120021" y="4577851"/>
            <a:ext cx="0" cy="3151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>
            <a:extLst>
              <a:ext uri="{FF2B5EF4-FFF2-40B4-BE49-F238E27FC236}">
                <a16:creationId xmlns:a16="http://schemas.microsoft.com/office/drawing/2014/main" id="{53F028B6-0898-4A03-AD26-01D38869B5D0}"/>
              </a:ext>
            </a:extLst>
          </p:cNvPr>
          <p:cNvSpPr/>
          <p:nvPr/>
        </p:nvSpPr>
        <p:spPr>
          <a:xfrm>
            <a:off x="3541371" y="4836298"/>
            <a:ext cx="3435304" cy="770070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D004E665-1493-4CF6-B8EF-22C49F9DA44C}"/>
              </a:ext>
            </a:extLst>
          </p:cNvPr>
          <p:cNvSpPr/>
          <p:nvPr/>
        </p:nvSpPr>
        <p:spPr>
          <a:xfrm>
            <a:off x="6250143" y="4666240"/>
            <a:ext cx="2302454" cy="1046502"/>
          </a:xfrm>
          <a:prstGeom prst="cube">
            <a:avLst>
              <a:gd name="adj" fmla="val 24227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573CC69-4165-4E52-BB97-8F8DC140485E}"/>
              </a:ext>
            </a:extLst>
          </p:cNvPr>
          <p:cNvSpPr/>
          <p:nvPr/>
        </p:nvSpPr>
        <p:spPr>
          <a:xfrm>
            <a:off x="8216104" y="3970847"/>
            <a:ext cx="2349233" cy="1966918"/>
          </a:xfrm>
          <a:prstGeom prst="cube">
            <a:avLst>
              <a:gd name="adj" fmla="val 36701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9D0EA2-8A1A-4DE8-924D-3F2C83E181D4}"/>
              </a:ext>
            </a:extLst>
          </p:cNvPr>
          <p:cNvSpPr txBox="1"/>
          <p:nvPr/>
        </p:nvSpPr>
        <p:spPr>
          <a:xfrm>
            <a:off x="3426672" y="4908836"/>
            <a:ext cx="1265845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69E227-7D1C-4E08-8939-78D0F0E2BD32}"/>
              </a:ext>
            </a:extLst>
          </p:cNvPr>
          <p:cNvSpPr txBox="1"/>
          <p:nvPr/>
        </p:nvSpPr>
        <p:spPr>
          <a:xfrm>
            <a:off x="5872112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0C7B57-6F92-4062-837E-AA2131672521}"/>
              </a:ext>
            </a:extLst>
          </p:cNvPr>
          <p:cNvSpPr txBox="1"/>
          <p:nvPr/>
        </p:nvSpPr>
        <p:spPr>
          <a:xfrm>
            <a:off x="7814103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8041F-E842-40B9-98DD-31E26D030DBB}"/>
              </a:ext>
            </a:extLst>
          </p:cNvPr>
          <p:cNvSpPr txBox="1"/>
          <p:nvPr/>
        </p:nvSpPr>
        <p:spPr>
          <a:xfrm>
            <a:off x="9822113" y="4908836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27C594-2299-4507-A508-C1EAB384CCFB}"/>
              </a:ext>
            </a:extLst>
          </p:cNvPr>
          <p:cNvCxnSpPr>
            <a:cxnSpLocks/>
          </p:cNvCxnSpPr>
          <p:nvPr/>
        </p:nvCxnSpPr>
        <p:spPr>
          <a:xfrm flipV="1">
            <a:off x="6447492" y="4273873"/>
            <a:ext cx="1" cy="6079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393FB7-3B15-4CFA-BA14-BCC90B675435}"/>
              </a:ext>
            </a:extLst>
          </p:cNvPr>
          <p:cNvCxnSpPr>
            <a:cxnSpLocks/>
          </p:cNvCxnSpPr>
          <p:nvPr/>
        </p:nvCxnSpPr>
        <p:spPr>
          <a:xfrm flipH="1" flipV="1">
            <a:off x="5713251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3C3451-EAA2-461C-9C68-B845FD825742}"/>
              </a:ext>
            </a:extLst>
          </p:cNvPr>
          <p:cNvCxnSpPr>
            <a:cxnSpLocks/>
          </p:cNvCxnSpPr>
          <p:nvPr/>
        </p:nvCxnSpPr>
        <p:spPr>
          <a:xfrm flipH="1" flipV="1">
            <a:off x="7666096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D97F1A-399A-433E-ACC1-D8999F45205F}"/>
              </a:ext>
            </a:extLst>
          </p:cNvPr>
          <p:cNvCxnSpPr>
            <a:cxnSpLocks/>
          </p:cNvCxnSpPr>
          <p:nvPr/>
        </p:nvCxnSpPr>
        <p:spPr>
          <a:xfrm flipH="1" flipV="1">
            <a:off x="8915475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AF1165-0E72-456A-9666-4BB991E29BFD}"/>
              </a:ext>
            </a:extLst>
          </p:cNvPr>
          <p:cNvCxnSpPr>
            <a:cxnSpLocks/>
          </p:cNvCxnSpPr>
          <p:nvPr/>
        </p:nvCxnSpPr>
        <p:spPr>
          <a:xfrm flipH="1" flipV="1">
            <a:off x="9611564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>
            <a:extLst>
              <a:ext uri="{FF2B5EF4-FFF2-40B4-BE49-F238E27FC236}">
                <a16:creationId xmlns:a16="http://schemas.microsoft.com/office/drawing/2014/main" id="{0B669D73-9DC0-4B0A-AE10-10C99FB2E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0563" y="2909854"/>
            <a:ext cx="1467721" cy="877824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40A16633-5FDF-48B5-8A92-B99C297E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4050" y="3432013"/>
            <a:ext cx="1284256" cy="768096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767A5A89-8C8F-4C03-99D9-F2C88E1E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5488" y="3893748"/>
            <a:ext cx="1098660" cy="657094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EAD42DA-6B3A-483B-8880-90E0DED618F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890" y="4433011"/>
            <a:ext cx="2348179" cy="1404518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FDC5AEE-00C0-4E5C-8EFE-9DE8A0428F57}"/>
              </a:ext>
            </a:extLst>
          </p:cNvPr>
          <p:cNvCxnSpPr/>
          <p:nvPr/>
        </p:nvCxnSpPr>
        <p:spPr>
          <a:xfrm>
            <a:off x="11745375" y="5188745"/>
            <a:ext cx="436120" cy="0"/>
          </a:xfrm>
          <a:prstGeom prst="straightConnector1">
            <a:avLst/>
          </a:prstGeom>
          <a:ln w="508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B6879C-FC2C-426C-8B90-E67267E837FE}"/>
              </a:ext>
            </a:extLst>
          </p:cNvPr>
          <p:cNvCxnSpPr>
            <a:cxnSpLocks/>
          </p:cNvCxnSpPr>
          <p:nvPr/>
        </p:nvCxnSpPr>
        <p:spPr>
          <a:xfrm>
            <a:off x="1130791" y="5035597"/>
            <a:ext cx="791950" cy="127733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EA22B6-0A47-4237-91A3-E9DB0B05E660}"/>
              </a:ext>
            </a:extLst>
          </p:cNvPr>
          <p:cNvSpPr txBox="1"/>
          <p:nvPr/>
        </p:nvSpPr>
        <p:spPr>
          <a:xfrm>
            <a:off x="226503" y="214985"/>
            <a:ext cx="1417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7200" dirty="0">
                <a:solidFill>
                  <a:prstClr val="black"/>
                </a:solidFill>
                <a:latin typeface="Helvetica"/>
                <a:ea typeface="맑은 고딕"/>
              </a:rPr>
              <a:t>Style Control</a:t>
            </a:r>
          </a:p>
        </p:txBody>
      </p:sp>
    </p:spTree>
    <p:extLst>
      <p:ext uri="{BB962C8B-B14F-4D97-AF65-F5344CB8AC3E}">
        <p14:creationId xmlns:p14="http://schemas.microsoft.com/office/powerpoint/2010/main" val="268422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"/>
    </mc:Choice>
    <mc:Fallback xmlns="">
      <p:transition spd="slow" advTm="276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be 33">
            <a:extLst>
              <a:ext uri="{FF2B5EF4-FFF2-40B4-BE49-F238E27FC236}">
                <a16:creationId xmlns:a16="http://schemas.microsoft.com/office/drawing/2014/main" id="{71E0E8D2-1DC1-4BBB-9AD8-D64AC44ABC3A}"/>
              </a:ext>
            </a:extLst>
          </p:cNvPr>
          <p:cNvSpPr/>
          <p:nvPr/>
        </p:nvSpPr>
        <p:spPr>
          <a:xfrm>
            <a:off x="9928903" y="2777695"/>
            <a:ext cx="3204866" cy="3257345"/>
          </a:xfrm>
          <a:prstGeom prst="cube">
            <a:avLst>
              <a:gd name="adj" fmla="val 65728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991B38-14AF-47CC-9C27-3FD464ADAAC5}"/>
              </a:ext>
            </a:extLst>
          </p:cNvPr>
          <p:cNvCxnSpPr>
            <a:cxnSpLocks/>
          </p:cNvCxnSpPr>
          <p:nvPr/>
        </p:nvCxnSpPr>
        <p:spPr>
          <a:xfrm flipV="1">
            <a:off x="8292889" y="3924941"/>
            <a:ext cx="0" cy="98389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45A44C-4B69-40FC-8E76-77EE268686F0}"/>
              </a:ext>
            </a:extLst>
          </p:cNvPr>
          <p:cNvCxnSpPr>
            <a:cxnSpLocks/>
          </p:cNvCxnSpPr>
          <p:nvPr/>
        </p:nvCxnSpPr>
        <p:spPr>
          <a:xfrm flipH="1" flipV="1">
            <a:off x="10328633" y="3623062"/>
            <a:ext cx="35003" cy="12996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8">
            <a:extLst>
              <a:ext uri="{FF2B5EF4-FFF2-40B4-BE49-F238E27FC236}">
                <a16:creationId xmlns:a16="http://schemas.microsoft.com/office/drawing/2014/main" id="{B9F16945-91AE-4F7D-B1A6-0853F175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87" y="2501003"/>
            <a:ext cx="1834651" cy="1097280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4B2158-6AEA-4D2E-AD15-3D00E2EAE816}"/>
              </a:ext>
            </a:extLst>
          </p:cNvPr>
          <p:cNvCxnSpPr>
            <a:cxnSpLocks/>
          </p:cNvCxnSpPr>
          <p:nvPr/>
        </p:nvCxnSpPr>
        <p:spPr>
          <a:xfrm flipH="1" flipV="1">
            <a:off x="10886617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058078-11E4-4645-85CE-D87C22A4D8F6}"/>
              </a:ext>
            </a:extLst>
          </p:cNvPr>
          <p:cNvCxnSpPr>
            <a:cxnSpLocks/>
          </p:cNvCxnSpPr>
          <p:nvPr/>
        </p:nvCxnSpPr>
        <p:spPr>
          <a:xfrm flipH="1" flipV="1">
            <a:off x="6984539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BA9805-CF8E-45A5-A502-F054C69B5E8A}"/>
              </a:ext>
            </a:extLst>
          </p:cNvPr>
          <p:cNvCxnSpPr>
            <a:cxnSpLocks/>
          </p:cNvCxnSpPr>
          <p:nvPr/>
        </p:nvCxnSpPr>
        <p:spPr>
          <a:xfrm flipH="1" flipV="1">
            <a:off x="4677286" y="5192958"/>
            <a:ext cx="30457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0D79B8-7A56-4BDB-AF89-9072E68D962F}"/>
              </a:ext>
            </a:extLst>
          </p:cNvPr>
          <p:cNvCxnSpPr>
            <a:cxnSpLocks/>
          </p:cNvCxnSpPr>
          <p:nvPr/>
        </p:nvCxnSpPr>
        <p:spPr>
          <a:xfrm flipH="1" flipV="1">
            <a:off x="3156288" y="5192958"/>
            <a:ext cx="25289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https://homepages.inf.ed.ac.uk/rbf/HIPR2/figs/gauss2.gif">
            <a:extLst>
              <a:ext uri="{FF2B5EF4-FFF2-40B4-BE49-F238E27FC236}">
                <a16:creationId xmlns:a16="http://schemas.microsoft.com/office/drawing/2014/main" id="{004B09EC-8955-4749-8FBF-9AFD19D62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t="-1" r="8021" b="-3149"/>
          <a:stretch/>
        </p:blipFill>
        <p:spPr bwMode="auto">
          <a:xfrm>
            <a:off x="48512" y="4269680"/>
            <a:ext cx="1655981" cy="1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be 44">
            <a:extLst>
              <a:ext uri="{FF2B5EF4-FFF2-40B4-BE49-F238E27FC236}">
                <a16:creationId xmlns:a16="http://schemas.microsoft.com/office/drawing/2014/main" id="{735D1BEA-D31D-4598-84ED-5D6E667FD6D0}"/>
              </a:ext>
            </a:extLst>
          </p:cNvPr>
          <p:cNvSpPr/>
          <p:nvPr/>
        </p:nvSpPr>
        <p:spPr>
          <a:xfrm>
            <a:off x="368533" y="4893037"/>
            <a:ext cx="4497553" cy="591419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BFBA5F-635F-4B57-B1DD-54E17F80F9E5}"/>
              </a:ext>
            </a:extLst>
          </p:cNvPr>
          <p:cNvCxnSpPr>
            <a:cxnSpLocks/>
          </p:cNvCxnSpPr>
          <p:nvPr/>
        </p:nvCxnSpPr>
        <p:spPr>
          <a:xfrm flipV="1">
            <a:off x="4120021" y="4577851"/>
            <a:ext cx="0" cy="3151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>
            <a:extLst>
              <a:ext uri="{FF2B5EF4-FFF2-40B4-BE49-F238E27FC236}">
                <a16:creationId xmlns:a16="http://schemas.microsoft.com/office/drawing/2014/main" id="{53F028B6-0898-4A03-AD26-01D38869B5D0}"/>
              </a:ext>
            </a:extLst>
          </p:cNvPr>
          <p:cNvSpPr/>
          <p:nvPr/>
        </p:nvSpPr>
        <p:spPr>
          <a:xfrm>
            <a:off x="3541371" y="4836298"/>
            <a:ext cx="3435304" cy="770070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D004E665-1493-4CF6-B8EF-22C49F9DA44C}"/>
              </a:ext>
            </a:extLst>
          </p:cNvPr>
          <p:cNvSpPr/>
          <p:nvPr/>
        </p:nvSpPr>
        <p:spPr>
          <a:xfrm>
            <a:off x="6250143" y="4666240"/>
            <a:ext cx="2302454" cy="1046502"/>
          </a:xfrm>
          <a:prstGeom prst="cube">
            <a:avLst>
              <a:gd name="adj" fmla="val 24227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573CC69-4165-4E52-BB97-8F8DC140485E}"/>
              </a:ext>
            </a:extLst>
          </p:cNvPr>
          <p:cNvSpPr/>
          <p:nvPr/>
        </p:nvSpPr>
        <p:spPr>
          <a:xfrm>
            <a:off x="8216104" y="3970847"/>
            <a:ext cx="2349233" cy="1966918"/>
          </a:xfrm>
          <a:prstGeom prst="cube">
            <a:avLst>
              <a:gd name="adj" fmla="val 36701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9D0EA2-8A1A-4DE8-924D-3F2C83E181D4}"/>
              </a:ext>
            </a:extLst>
          </p:cNvPr>
          <p:cNvSpPr txBox="1"/>
          <p:nvPr/>
        </p:nvSpPr>
        <p:spPr>
          <a:xfrm>
            <a:off x="3426672" y="4908836"/>
            <a:ext cx="1265845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69E227-7D1C-4E08-8939-78D0F0E2BD32}"/>
              </a:ext>
            </a:extLst>
          </p:cNvPr>
          <p:cNvSpPr txBox="1"/>
          <p:nvPr/>
        </p:nvSpPr>
        <p:spPr>
          <a:xfrm>
            <a:off x="5872112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0C7B57-6F92-4062-837E-AA2131672521}"/>
              </a:ext>
            </a:extLst>
          </p:cNvPr>
          <p:cNvSpPr txBox="1"/>
          <p:nvPr/>
        </p:nvSpPr>
        <p:spPr>
          <a:xfrm>
            <a:off x="7814103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8041F-E842-40B9-98DD-31E26D030DBB}"/>
              </a:ext>
            </a:extLst>
          </p:cNvPr>
          <p:cNvSpPr txBox="1"/>
          <p:nvPr/>
        </p:nvSpPr>
        <p:spPr>
          <a:xfrm>
            <a:off x="9822113" y="4908836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27C594-2299-4507-A508-C1EAB384CCFB}"/>
              </a:ext>
            </a:extLst>
          </p:cNvPr>
          <p:cNvCxnSpPr>
            <a:cxnSpLocks/>
          </p:cNvCxnSpPr>
          <p:nvPr/>
        </p:nvCxnSpPr>
        <p:spPr>
          <a:xfrm flipV="1">
            <a:off x="6447492" y="4273873"/>
            <a:ext cx="1" cy="6079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393FB7-3B15-4CFA-BA14-BCC90B675435}"/>
              </a:ext>
            </a:extLst>
          </p:cNvPr>
          <p:cNvCxnSpPr>
            <a:cxnSpLocks/>
          </p:cNvCxnSpPr>
          <p:nvPr/>
        </p:nvCxnSpPr>
        <p:spPr>
          <a:xfrm flipH="1" flipV="1">
            <a:off x="5713251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3C3451-EAA2-461C-9C68-B845FD825742}"/>
              </a:ext>
            </a:extLst>
          </p:cNvPr>
          <p:cNvCxnSpPr>
            <a:cxnSpLocks/>
          </p:cNvCxnSpPr>
          <p:nvPr/>
        </p:nvCxnSpPr>
        <p:spPr>
          <a:xfrm flipH="1" flipV="1">
            <a:off x="7666096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D97F1A-399A-433E-ACC1-D8999F45205F}"/>
              </a:ext>
            </a:extLst>
          </p:cNvPr>
          <p:cNvCxnSpPr>
            <a:cxnSpLocks/>
          </p:cNvCxnSpPr>
          <p:nvPr/>
        </p:nvCxnSpPr>
        <p:spPr>
          <a:xfrm flipH="1" flipV="1">
            <a:off x="8915475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AF1165-0E72-456A-9666-4BB991E29BFD}"/>
              </a:ext>
            </a:extLst>
          </p:cNvPr>
          <p:cNvCxnSpPr>
            <a:cxnSpLocks/>
          </p:cNvCxnSpPr>
          <p:nvPr/>
        </p:nvCxnSpPr>
        <p:spPr>
          <a:xfrm flipH="1" flipV="1">
            <a:off x="9611564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>
            <a:extLst>
              <a:ext uri="{FF2B5EF4-FFF2-40B4-BE49-F238E27FC236}">
                <a16:creationId xmlns:a16="http://schemas.microsoft.com/office/drawing/2014/main" id="{0B669D73-9DC0-4B0A-AE10-10C99FB2E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0563" y="2909854"/>
            <a:ext cx="1467721" cy="877824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40A16633-5FDF-48B5-8A92-B99C297E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4050" y="3432013"/>
            <a:ext cx="1284256" cy="768096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767A5A89-8C8F-4C03-99D9-F2C88E1E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5488" y="3893748"/>
            <a:ext cx="1098660" cy="657094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EAD42DA-6B3A-483B-8880-90E0DED618F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540" y="4433011"/>
            <a:ext cx="2353367" cy="1404518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FDC5AEE-00C0-4E5C-8EFE-9DE8A0428F57}"/>
              </a:ext>
            </a:extLst>
          </p:cNvPr>
          <p:cNvCxnSpPr/>
          <p:nvPr/>
        </p:nvCxnSpPr>
        <p:spPr>
          <a:xfrm>
            <a:off x="11745375" y="5188745"/>
            <a:ext cx="436120" cy="0"/>
          </a:xfrm>
          <a:prstGeom prst="straightConnector1">
            <a:avLst/>
          </a:prstGeom>
          <a:ln w="508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EF768B5-3BD1-4A2E-BAF3-3D1F8334F391}"/>
              </a:ext>
            </a:extLst>
          </p:cNvPr>
          <p:cNvSpPr txBox="1"/>
          <p:nvPr/>
        </p:nvSpPr>
        <p:spPr>
          <a:xfrm>
            <a:off x="5020147" y="6974762"/>
            <a:ext cx="3701654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3360">
                <a:solidFill>
                  <a:prstClr val="black"/>
                </a:solidFill>
                <a:latin typeface="Helvetica"/>
                <a:ea typeface="맑은 고딕"/>
              </a:rPr>
              <a:t>Style Manipulation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B6879C-FC2C-426C-8B90-E67267E837FE}"/>
              </a:ext>
            </a:extLst>
          </p:cNvPr>
          <p:cNvCxnSpPr>
            <a:cxnSpLocks/>
          </p:cNvCxnSpPr>
          <p:nvPr/>
        </p:nvCxnSpPr>
        <p:spPr>
          <a:xfrm flipV="1">
            <a:off x="806165" y="5163330"/>
            <a:ext cx="1116576" cy="155119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0C01098-52D1-4C13-BD02-D75937F2CE9C}"/>
              </a:ext>
            </a:extLst>
          </p:cNvPr>
          <p:cNvSpPr txBox="1"/>
          <p:nvPr/>
        </p:nvSpPr>
        <p:spPr>
          <a:xfrm>
            <a:off x="226503" y="214985"/>
            <a:ext cx="1417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7200" dirty="0">
                <a:solidFill>
                  <a:prstClr val="black"/>
                </a:solidFill>
                <a:latin typeface="Helvetica"/>
                <a:ea typeface="맑은 고딕"/>
              </a:rPr>
              <a:t>Style Control</a:t>
            </a:r>
          </a:p>
        </p:txBody>
      </p:sp>
    </p:spTree>
    <p:extLst>
      <p:ext uri="{BB962C8B-B14F-4D97-AF65-F5344CB8AC3E}">
        <p14:creationId xmlns:p14="http://schemas.microsoft.com/office/powerpoint/2010/main" val="207250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"/>
    </mc:Choice>
    <mc:Fallback xmlns="">
      <p:transition spd="slow" advTm="1357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be 33">
            <a:extLst>
              <a:ext uri="{FF2B5EF4-FFF2-40B4-BE49-F238E27FC236}">
                <a16:creationId xmlns:a16="http://schemas.microsoft.com/office/drawing/2014/main" id="{71E0E8D2-1DC1-4BBB-9AD8-D64AC44ABC3A}"/>
              </a:ext>
            </a:extLst>
          </p:cNvPr>
          <p:cNvSpPr/>
          <p:nvPr/>
        </p:nvSpPr>
        <p:spPr>
          <a:xfrm>
            <a:off x="9928903" y="2777695"/>
            <a:ext cx="3204866" cy="3257345"/>
          </a:xfrm>
          <a:prstGeom prst="cube">
            <a:avLst>
              <a:gd name="adj" fmla="val 65728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991B38-14AF-47CC-9C27-3FD464ADAAC5}"/>
              </a:ext>
            </a:extLst>
          </p:cNvPr>
          <p:cNvCxnSpPr>
            <a:cxnSpLocks/>
          </p:cNvCxnSpPr>
          <p:nvPr/>
        </p:nvCxnSpPr>
        <p:spPr>
          <a:xfrm flipV="1">
            <a:off x="8292889" y="3924941"/>
            <a:ext cx="0" cy="98389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45A44C-4B69-40FC-8E76-77EE268686F0}"/>
              </a:ext>
            </a:extLst>
          </p:cNvPr>
          <p:cNvCxnSpPr>
            <a:cxnSpLocks/>
          </p:cNvCxnSpPr>
          <p:nvPr/>
        </p:nvCxnSpPr>
        <p:spPr>
          <a:xfrm flipH="1" flipV="1">
            <a:off x="10328633" y="3623062"/>
            <a:ext cx="35003" cy="12996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8">
            <a:extLst>
              <a:ext uri="{FF2B5EF4-FFF2-40B4-BE49-F238E27FC236}">
                <a16:creationId xmlns:a16="http://schemas.microsoft.com/office/drawing/2014/main" id="{B9F16945-91AE-4F7D-B1A6-0853F175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87" y="2501003"/>
            <a:ext cx="1834651" cy="1097280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4B2158-6AEA-4D2E-AD15-3D00E2EAE816}"/>
              </a:ext>
            </a:extLst>
          </p:cNvPr>
          <p:cNvCxnSpPr>
            <a:cxnSpLocks/>
          </p:cNvCxnSpPr>
          <p:nvPr/>
        </p:nvCxnSpPr>
        <p:spPr>
          <a:xfrm flipH="1" flipV="1">
            <a:off x="10886617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058078-11E4-4645-85CE-D87C22A4D8F6}"/>
              </a:ext>
            </a:extLst>
          </p:cNvPr>
          <p:cNvCxnSpPr>
            <a:cxnSpLocks/>
          </p:cNvCxnSpPr>
          <p:nvPr/>
        </p:nvCxnSpPr>
        <p:spPr>
          <a:xfrm flipH="1" flipV="1">
            <a:off x="6984539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BA9805-CF8E-45A5-A502-F054C69B5E8A}"/>
              </a:ext>
            </a:extLst>
          </p:cNvPr>
          <p:cNvCxnSpPr>
            <a:cxnSpLocks/>
          </p:cNvCxnSpPr>
          <p:nvPr/>
        </p:nvCxnSpPr>
        <p:spPr>
          <a:xfrm flipH="1" flipV="1">
            <a:off x="4677286" y="5192958"/>
            <a:ext cx="30457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0D79B8-7A56-4BDB-AF89-9072E68D962F}"/>
              </a:ext>
            </a:extLst>
          </p:cNvPr>
          <p:cNvCxnSpPr>
            <a:cxnSpLocks/>
          </p:cNvCxnSpPr>
          <p:nvPr/>
        </p:nvCxnSpPr>
        <p:spPr>
          <a:xfrm flipH="1" flipV="1">
            <a:off x="3156288" y="5192958"/>
            <a:ext cx="25289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https://homepages.inf.ed.ac.uk/rbf/HIPR2/figs/gauss2.gif">
            <a:extLst>
              <a:ext uri="{FF2B5EF4-FFF2-40B4-BE49-F238E27FC236}">
                <a16:creationId xmlns:a16="http://schemas.microsoft.com/office/drawing/2014/main" id="{004B09EC-8955-4749-8FBF-9AFD19D62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t="-1" r="8021" b="-3149"/>
          <a:stretch/>
        </p:blipFill>
        <p:spPr bwMode="auto">
          <a:xfrm>
            <a:off x="48512" y="4269680"/>
            <a:ext cx="1655981" cy="1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be 44">
            <a:extLst>
              <a:ext uri="{FF2B5EF4-FFF2-40B4-BE49-F238E27FC236}">
                <a16:creationId xmlns:a16="http://schemas.microsoft.com/office/drawing/2014/main" id="{735D1BEA-D31D-4598-84ED-5D6E667FD6D0}"/>
              </a:ext>
            </a:extLst>
          </p:cNvPr>
          <p:cNvSpPr/>
          <p:nvPr/>
        </p:nvSpPr>
        <p:spPr>
          <a:xfrm>
            <a:off x="368533" y="4893037"/>
            <a:ext cx="4497553" cy="591419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BFBA5F-635F-4B57-B1DD-54E17F80F9E5}"/>
              </a:ext>
            </a:extLst>
          </p:cNvPr>
          <p:cNvCxnSpPr>
            <a:cxnSpLocks/>
          </p:cNvCxnSpPr>
          <p:nvPr/>
        </p:nvCxnSpPr>
        <p:spPr>
          <a:xfrm flipV="1">
            <a:off x="4120021" y="4577851"/>
            <a:ext cx="0" cy="3151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>
            <a:extLst>
              <a:ext uri="{FF2B5EF4-FFF2-40B4-BE49-F238E27FC236}">
                <a16:creationId xmlns:a16="http://schemas.microsoft.com/office/drawing/2014/main" id="{53F028B6-0898-4A03-AD26-01D38869B5D0}"/>
              </a:ext>
            </a:extLst>
          </p:cNvPr>
          <p:cNvSpPr/>
          <p:nvPr/>
        </p:nvSpPr>
        <p:spPr>
          <a:xfrm>
            <a:off x="3541371" y="4836298"/>
            <a:ext cx="3435304" cy="770070"/>
          </a:xfrm>
          <a:prstGeom prst="cube">
            <a:avLst>
              <a:gd name="adj" fmla="val 43339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D004E665-1493-4CF6-B8EF-22C49F9DA44C}"/>
              </a:ext>
            </a:extLst>
          </p:cNvPr>
          <p:cNvSpPr/>
          <p:nvPr/>
        </p:nvSpPr>
        <p:spPr>
          <a:xfrm>
            <a:off x="6250143" y="4666240"/>
            <a:ext cx="2302454" cy="1046502"/>
          </a:xfrm>
          <a:prstGeom prst="cube">
            <a:avLst>
              <a:gd name="adj" fmla="val 24227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573CC69-4165-4E52-BB97-8F8DC140485E}"/>
              </a:ext>
            </a:extLst>
          </p:cNvPr>
          <p:cNvSpPr/>
          <p:nvPr/>
        </p:nvSpPr>
        <p:spPr>
          <a:xfrm>
            <a:off x="8216104" y="3970847"/>
            <a:ext cx="2349233" cy="1966918"/>
          </a:xfrm>
          <a:prstGeom prst="cube">
            <a:avLst>
              <a:gd name="adj" fmla="val 36701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w="13970"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7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8" tIns="38099" rIns="76198" bIns="380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>
              <a:defRPr/>
            </a:pPr>
            <a:endParaRPr lang="en-US" sz="132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9D0EA2-8A1A-4DE8-924D-3F2C83E181D4}"/>
              </a:ext>
            </a:extLst>
          </p:cNvPr>
          <p:cNvSpPr txBox="1"/>
          <p:nvPr/>
        </p:nvSpPr>
        <p:spPr>
          <a:xfrm>
            <a:off x="3426672" y="4908836"/>
            <a:ext cx="1265845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69E227-7D1C-4E08-8939-78D0F0E2BD32}"/>
              </a:ext>
            </a:extLst>
          </p:cNvPr>
          <p:cNvSpPr txBox="1"/>
          <p:nvPr/>
        </p:nvSpPr>
        <p:spPr>
          <a:xfrm>
            <a:off x="5872112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0C7B57-6F92-4062-837E-AA2131672521}"/>
              </a:ext>
            </a:extLst>
          </p:cNvPr>
          <p:cNvSpPr txBox="1"/>
          <p:nvPr/>
        </p:nvSpPr>
        <p:spPr>
          <a:xfrm>
            <a:off x="7814103" y="4908835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8041F-E842-40B9-98DD-31E26D030DBB}"/>
              </a:ext>
            </a:extLst>
          </p:cNvPr>
          <p:cNvSpPr txBox="1"/>
          <p:nvPr/>
        </p:nvSpPr>
        <p:spPr>
          <a:xfrm>
            <a:off x="9822113" y="4908836"/>
            <a:ext cx="1101968" cy="7571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SPADE</a:t>
            </a:r>
          </a:p>
          <a:p>
            <a:pPr algn="ctr" defTabSz="1097280">
              <a:defRPr/>
            </a:pPr>
            <a:r>
              <a:rPr lang="en-US" sz="2160">
                <a:solidFill>
                  <a:prstClr val="black">
                    <a:lumMod val="85000"/>
                    <a:lumOff val="15000"/>
                  </a:prstClr>
                </a:solidFill>
                <a:latin typeface="Helvetica" panose="020B0604020202020204" pitchFamily="34" charset="0"/>
                <a:ea typeface="맑은 고딕"/>
                <a:cs typeface="Helvetica" panose="020B0604020202020204" pitchFamily="34" charset="0"/>
              </a:rPr>
              <a:t>ResBlk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27C594-2299-4507-A508-C1EAB384CCFB}"/>
              </a:ext>
            </a:extLst>
          </p:cNvPr>
          <p:cNvCxnSpPr>
            <a:cxnSpLocks/>
          </p:cNvCxnSpPr>
          <p:nvPr/>
        </p:nvCxnSpPr>
        <p:spPr>
          <a:xfrm flipV="1">
            <a:off x="6447492" y="4273873"/>
            <a:ext cx="1" cy="6079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393FB7-3B15-4CFA-BA14-BCC90B675435}"/>
              </a:ext>
            </a:extLst>
          </p:cNvPr>
          <p:cNvCxnSpPr>
            <a:cxnSpLocks/>
          </p:cNvCxnSpPr>
          <p:nvPr/>
        </p:nvCxnSpPr>
        <p:spPr>
          <a:xfrm flipH="1" flipV="1">
            <a:off x="5713251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3C3451-EAA2-461C-9C68-B845FD825742}"/>
              </a:ext>
            </a:extLst>
          </p:cNvPr>
          <p:cNvCxnSpPr>
            <a:cxnSpLocks/>
          </p:cNvCxnSpPr>
          <p:nvPr/>
        </p:nvCxnSpPr>
        <p:spPr>
          <a:xfrm flipH="1" flipV="1">
            <a:off x="7666096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D97F1A-399A-433E-ACC1-D8999F45205F}"/>
              </a:ext>
            </a:extLst>
          </p:cNvPr>
          <p:cNvCxnSpPr>
            <a:cxnSpLocks/>
          </p:cNvCxnSpPr>
          <p:nvPr/>
        </p:nvCxnSpPr>
        <p:spPr>
          <a:xfrm flipH="1" flipV="1">
            <a:off x="8915475" y="5192958"/>
            <a:ext cx="126446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AF1165-0E72-456A-9666-4BB991E29BFD}"/>
              </a:ext>
            </a:extLst>
          </p:cNvPr>
          <p:cNvCxnSpPr>
            <a:cxnSpLocks/>
          </p:cNvCxnSpPr>
          <p:nvPr/>
        </p:nvCxnSpPr>
        <p:spPr>
          <a:xfrm flipH="1" flipV="1">
            <a:off x="9611564" y="5192958"/>
            <a:ext cx="19932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>
            <a:extLst>
              <a:ext uri="{FF2B5EF4-FFF2-40B4-BE49-F238E27FC236}">
                <a16:creationId xmlns:a16="http://schemas.microsoft.com/office/drawing/2014/main" id="{0B669D73-9DC0-4B0A-AE10-10C99FB2E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0563" y="2909854"/>
            <a:ext cx="1467721" cy="877824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40A16633-5FDF-48B5-8A92-B99C297E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4050" y="3432013"/>
            <a:ext cx="1284256" cy="768096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767A5A89-8C8F-4C03-99D9-F2C88E1E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5488" y="3893748"/>
            <a:ext cx="1098660" cy="657094"/>
          </a:xfrm>
          <a:prstGeom prst="rect">
            <a:avLst/>
          </a:prstGeom>
          <a:noFill/>
          <a:ln w="571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EAD42DA-6B3A-483B-8880-90E0DED61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890" y="4433011"/>
            <a:ext cx="2349229" cy="1407192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FDC5AEE-00C0-4E5C-8EFE-9DE8A0428F57}"/>
              </a:ext>
            </a:extLst>
          </p:cNvPr>
          <p:cNvCxnSpPr/>
          <p:nvPr/>
        </p:nvCxnSpPr>
        <p:spPr>
          <a:xfrm>
            <a:off x="11745375" y="5188745"/>
            <a:ext cx="436120" cy="0"/>
          </a:xfrm>
          <a:prstGeom prst="straightConnector1">
            <a:avLst/>
          </a:prstGeom>
          <a:ln w="508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EF768B5-3BD1-4A2E-BAF3-3D1F8334F391}"/>
              </a:ext>
            </a:extLst>
          </p:cNvPr>
          <p:cNvSpPr txBox="1"/>
          <p:nvPr/>
        </p:nvSpPr>
        <p:spPr>
          <a:xfrm>
            <a:off x="5020147" y="6974762"/>
            <a:ext cx="3701654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3360">
                <a:solidFill>
                  <a:prstClr val="black"/>
                </a:solidFill>
                <a:latin typeface="Helvetica"/>
                <a:ea typeface="맑은 고딕"/>
              </a:rPr>
              <a:t>Style Manipulation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B6879C-FC2C-426C-8B90-E67267E837FE}"/>
              </a:ext>
            </a:extLst>
          </p:cNvPr>
          <p:cNvCxnSpPr>
            <a:cxnSpLocks/>
          </p:cNvCxnSpPr>
          <p:nvPr/>
        </p:nvCxnSpPr>
        <p:spPr>
          <a:xfrm>
            <a:off x="638215" y="5083318"/>
            <a:ext cx="1284527" cy="80012"/>
          </a:xfrm>
          <a:prstGeom prst="straightConnector1">
            <a:avLst/>
          </a:prstGeom>
          <a:ln w="38100">
            <a:solidFill>
              <a:srgbClr val="C00000"/>
            </a:solidFill>
            <a:headEnd type="oval" w="lg" len="lg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DC01180-3E2A-48D1-8890-1D28829FA866}"/>
              </a:ext>
            </a:extLst>
          </p:cNvPr>
          <p:cNvSpPr txBox="1"/>
          <p:nvPr/>
        </p:nvSpPr>
        <p:spPr>
          <a:xfrm>
            <a:off x="226503" y="214985"/>
            <a:ext cx="1417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7200" dirty="0">
                <a:solidFill>
                  <a:prstClr val="black"/>
                </a:solidFill>
                <a:latin typeface="Helvetica"/>
                <a:ea typeface="맑은 고딕"/>
              </a:rPr>
              <a:t>Style Control</a:t>
            </a:r>
          </a:p>
        </p:txBody>
      </p:sp>
    </p:spTree>
    <p:extLst>
      <p:ext uri="{BB962C8B-B14F-4D97-AF65-F5344CB8AC3E}">
        <p14:creationId xmlns:p14="http://schemas.microsoft.com/office/powerpoint/2010/main" val="1240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"/>
    </mc:Choice>
    <mc:Fallback xmlns="">
      <p:transition spd="slow" advTm="1353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_gaugan" descr="demo_gaugan">
            <a:hlinkClick r:id="" action="ppaction://media"/>
            <a:extLst>
              <a:ext uri="{FF2B5EF4-FFF2-40B4-BE49-F238E27FC236}">
                <a16:creationId xmlns:a16="http://schemas.microsoft.com/office/drawing/2014/main" id="{AFDACA93-77AE-AA4A-A0C6-B93C1F422B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14630400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55753C-ED2B-EB45-929C-811BB9411E55}"/>
              </a:ext>
            </a:extLst>
          </p:cNvPr>
          <p:cNvSpPr txBox="1"/>
          <p:nvPr/>
        </p:nvSpPr>
        <p:spPr>
          <a:xfrm>
            <a:off x="0" y="7690991"/>
            <a:ext cx="1300965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SIGGRAPH 2019 Real-time Live! “Best of Show Award" and "Audience Choice Award" </a:t>
            </a:r>
          </a:p>
        </p:txBody>
      </p:sp>
    </p:spTree>
    <p:extLst>
      <p:ext uri="{BB962C8B-B14F-4D97-AF65-F5344CB8AC3E}">
        <p14:creationId xmlns:p14="http://schemas.microsoft.com/office/powerpoint/2010/main" val="24921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" objId="4"/>
        <p14:stopEvt time="6643" objId="4"/>
      </p14:showEvt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48895E-58E2-AD4F-8898-9FCE1D78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656" y="-45369"/>
            <a:ext cx="14791712" cy="8320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C6D7EE-1C43-7348-9AF9-EDC4E295A347}"/>
              </a:ext>
            </a:extLst>
          </p:cNvPr>
          <p:cNvSpPr txBox="1"/>
          <p:nvPr/>
        </p:nvSpPr>
        <p:spPr>
          <a:xfrm>
            <a:off x="6707975" y="7690991"/>
            <a:ext cx="792242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By Darek </a:t>
            </a:r>
            <a:r>
              <a:rPr lang="en-US" dirty="0" err="1">
                <a:solidFill>
                  <a:schemeClr val="bg1"/>
                </a:solidFill>
              </a:rPr>
              <a:t>Zabrocki</a:t>
            </a:r>
            <a:r>
              <a:rPr lang="en-US" dirty="0">
                <a:solidFill>
                  <a:schemeClr val="bg1"/>
                </a:solidFill>
              </a:rPr>
              <a:t>, Concept Designer and Illustrator</a:t>
            </a:r>
          </a:p>
        </p:txBody>
      </p:sp>
    </p:spTree>
    <p:extLst>
      <p:ext uri="{BB962C8B-B14F-4D97-AF65-F5344CB8AC3E}">
        <p14:creationId xmlns:p14="http://schemas.microsoft.com/office/powerpoint/2010/main" val="3744328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157E94-1299-CC48-9A60-BA46EFD5C31D}"/>
              </a:ext>
            </a:extLst>
          </p:cNvPr>
          <p:cNvSpPr txBox="1"/>
          <p:nvPr/>
        </p:nvSpPr>
        <p:spPr>
          <a:xfrm>
            <a:off x="-566928" y="2011680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5B1D85-B036-1845-8795-CAC51CAC15ED}"/>
              </a:ext>
            </a:extLst>
          </p:cNvPr>
          <p:cNvSpPr txBox="1">
            <a:spLocks/>
          </p:cNvSpPr>
          <p:nvPr/>
        </p:nvSpPr>
        <p:spPr>
          <a:xfrm>
            <a:off x="-1633" y="3216492"/>
            <a:ext cx="14627133" cy="1796616"/>
          </a:xfrm>
          <a:prstGeom prst="rect">
            <a:avLst/>
          </a:prstGeom>
        </p:spPr>
        <p:txBody>
          <a:bodyPr vert="horz" lIns="146304" tIns="73152" rIns="146304" bIns="73152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8800"/>
              </a:lnSpc>
            </a:pPr>
            <a:r>
              <a:rPr lang="en-US" altLang="zh-CN" sz="8400" dirty="0"/>
              <a:t>Learning</a:t>
            </a:r>
            <a:r>
              <a:rPr lang="zh-CN" altLang="en-US" sz="8400" dirty="0"/>
              <a:t> </a:t>
            </a:r>
            <a:r>
              <a:rPr lang="en-US" altLang="zh-CN" sz="8400" dirty="0"/>
              <a:t>vs.</a:t>
            </a:r>
            <a:r>
              <a:rPr lang="zh-CN" altLang="en-US" sz="8400" dirty="0"/>
              <a:t> </a:t>
            </a:r>
            <a:r>
              <a:rPr lang="en-US" altLang="zh-CN" sz="8400" dirty="0"/>
              <a:t>Exemplar-based</a:t>
            </a:r>
          </a:p>
        </p:txBody>
      </p:sp>
    </p:spTree>
    <p:extLst>
      <p:ext uri="{BB962C8B-B14F-4D97-AF65-F5344CB8AC3E}">
        <p14:creationId xmlns:p14="http://schemas.microsoft.com/office/powerpoint/2010/main" val="680478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163B-1FF5-5B4C-949E-042619485562}"/>
              </a:ext>
            </a:extLst>
          </p:cNvPr>
          <p:cNvSpPr txBox="1">
            <a:spLocks/>
          </p:cNvSpPr>
          <p:nvPr/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Exemplar-based</a:t>
            </a:r>
            <a:r>
              <a:rPr lang="zh-CN" altLang="en-US" sz="6400" dirty="0"/>
              <a:t> </a:t>
            </a:r>
            <a:r>
              <a:rPr lang="en-US" altLang="zh-CN" sz="6400" dirty="0"/>
              <a:t>method</a:t>
            </a:r>
            <a:endParaRPr lang="en-US" sz="6400" dirty="0"/>
          </a:p>
        </p:txBody>
      </p:sp>
      <p:pic>
        <p:nvPicPr>
          <p:cNvPr id="3" name="OpenShapes web-application_1" descr="OpenShapes web-application_1">
            <a:hlinkClick r:id="" action="ppaction://media"/>
            <a:extLst>
              <a:ext uri="{FF2B5EF4-FFF2-40B4-BE49-F238E27FC236}">
                <a16:creationId xmlns:a16="http://schemas.microsoft.com/office/drawing/2014/main" id="{A8704DA3-5312-0D4B-998F-F671718736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0624" y="1450504"/>
            <a:ext cx="10369152" cy="5832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F7C897-E39B-684C-9409-099452B0879B}"/>
              </a:ext>
            </a:extLst>
          </p:cNvPr>
          <p:cNvSpPr txBox="1"/>
          <p:nvPr/>
        </p:nvSpPr>
        <p:spPr>
          <a:xfrm>
            <a:off x="8747764" y="7690991"/>
            <a:ext cx="588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[Bansal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al.,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2019]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4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748B-1B28-764B-875E-CE8310E95908}"/>
              </a:ext>
            </a:extLst>
          </p:cNvPr>
          <p:cNvSpPr txBox="1">
            <a:spLocks/>
          </p:cNvSpPr>
          <p:nvPr/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400" dirty="0"/>
              <a:t>Hybrid</a:t>
            </a:r>
            <a:r>
              <a:rPr lang="zh-CN" altLang="en-US" sz="6400" dirty="0"/>
              <a:t> </a:t>
            </a:r>
            <a:r>
              <a:rPr lang="en-US" altLang="zh-CN" sz="6400" dirty="0"/>
              <a:t>Method</a:t>
            </a:r>
            <a:endParaRPr lang="en-US" sz="6400" dirty="0"/>
          </a:p>
        </p:txBody>
      </p:sp>
      <p:pic>
        <p:nvPicPr>
          <p:cNvPr id="4" name="Picture 3" descr="A picture containing game, sign&#10;&#10;Description automatically generated">
            <a:extLst>
              <a:ext uri="{FF2B5EF4-FFF2-40B4-BE49-F238E27FC236}">
                <a16:creationId xmlns:a16="http://schemas.microsoft.com/office/drawing/2014/main" id="{2098A550-C811-7847-BE53-C47EC5F4A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8" y="1992596"/>
            <a:ext cx="13623244" cy="4642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B6C40C-E35C-AF46-A0C4-C53D9F93EEE6}"/>
              </a:ext>
            </a:extLst>
          </p:cNvPr>
          <p:cNvSpPr txBox="1"/>
          <p:nvPr/>
        </p:nvSpPr>
        <p:spPr>
          <a:xfrm>
            <a:off x="0" y="6926510"/>
            <a:ext cx="4746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/>
              <a:t>Output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</a:p>
          <a:p>
            <a:pPr algn="ctr"/>
            <a:r>
              <a:rPr lang="en-US" altLang="zh-CN" sz="3600" dirty="0"/>
              <a:t>exemplar-based</a:t>
            </a:r>
            <a:r>
              <a:rPr lang="zh-CN" altLang="en-US" sz="3600" dirty="0"/>
              <a:t> </a:t>
            </a:r>
            <a:r>
              <a:rPr lang="en-US" altLang="zh-CN" sz="3600" dirty="0"/>
              <a:t>method</a:t>
            </a:r>
            <a:endParaRPr lang="en-US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7A1BDE-BB6F-E04A-9542-7CADDB2F5278}"/>
              </a:ext>
            </a:extLst>
          </p:cNvPr>
          <p:cNvCxnSpPr>
            <a:cxnSpLocks/>
          </p:cNvCxnSpPr>
          <p:nvPr/>
        </p:nvCxnSpPr>
        <p:spPr>
          <a:xfrm flipH="1" flipV="1">
            <a:off x="2373438" y="6504652"/>
            <a:ext cx="1" cy="4904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D1680F-72B8-9645-B60E-5E426E10DE89}"/>
              </a:ext>
            </a:extLst>
          </p:cNvPr>
          <p:cNvSpPr txBox="1"/>
          <p:nvPr/>
        </p:nvSpPr>
        <p:spPr>
          <a:xfrm>
            <a:off x="7293840" y="7690991"/>
            <a:ext cx="733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Semi-Parametric Image Synthesis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[Qi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al.,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2018]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6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87F5411-259B-B643-A893-81E2A3C02DCF}"/>
              </a:ext>
            </a:extLst>
          </p:cNvPr>
          <p:cNvSpPr txBox="1"/>
          <p:nvPr/>
        </p:nvSpPr>
        <p:spPr>
          <a:xfrm>
            <a:off x="2117207" y="574888"/>
            <a:ext cx="249780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Learning-based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84225B-D20F-5342-ADBC-EA0537033D2F}"/>
              </a:ext>
            </a:extLst>
          </p:cNvPr>
          <p:cNvSpPr txBox="1"/>
          <p:nvPr/>
        </p:nvSpPr>
        <p:spPr>
          <a:xfrm>
            <a:off x="126776" y="4727544"/>
            <a:ext cx="111601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Speed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F1702A-2C5B-3349-989B-E4C2D666715E}"/>
              </a:ext>
            </a:extLst>
          </p:cNvPr>
          <p:cNvSpPr txBox="1"/>
          <p:nvPr/>
        </p:nvSpPr>
        <p:spPr>
          <a:xfrm>
            <a:off x="126776" y="5692515"/>
            <a:ext cx="21371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realism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2F3355-EF25-1A44-9087-846D4C52A486}"/>
              </a:ext>
            </a:extLst>
          </p:cNvPr>
          <p:cNvSpPr txBox="1"/>
          <p:nvPr/>
        </p:nvSpPr>
        <p:spPr>
          <a:xfrm>
            <a:off x="126776" y="6705324"/>
            <a:ext cx="234064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realism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9C4B01-D9B0-9349-9A12-AF7D0F6A5954}"/>
              </a:ext>
            </a:extLst>
          </p:cNvPr>
          <p:cNvSpPr txBox="1"/>
          <p:nvPr/>
        </p:nvSpPr>
        <p:spPr>
          <a:xfrm>
            <a:off x="126776" y="7584192"/>
            <a:ext cx="203773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Match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8F950AB-2770-D942-AB84-0D0697249FC5}"/>
              </a:ext>
            </a:extLst>
          </p:cNvPr>
          <p:cNvCxnSpPr/>
          <p:nvPr/>
        </p:nvCxnSpPr>
        <p:spPr>
          <a:xfrm>
            <a:off x="270792" y="4516951"/>
            <a:ext cx="141732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7F124-D160-9444-9F16-0410D03F5B57}"/>
              </a:ext>
            </a:extLst>
          </p:cNvPr>
          <p:cNvCxnSpPr/>
          <p:nvPr/>
        </p:nvCxnSpPr>
        <p:spPr>
          <a:xfrm>
            <a:off x="270792" y="5497808"/>
            <a:ext cx="141732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4A7DAB-FA07-9444-9AAA-0C36DA838550}"/>
              </a:ext>
            </a:extLst>
          </p:cNvPr>
          <p:cNvCxnSpPr/>
          <p:nvPr/>
        </p:nvCxnSpPr>
        <p:spPr>
          <a:xfrm>
            <a:off x="270792" y="6478665"/>
            <a:ext cx="141732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8F5C8D-7AC5-9046-A330-FC447BCD99C2}"/>
              </a:ext>
            </a:extLst>
          </p:cNvPr>
          <p:cNvCxnSpPr/>
          <p:nvPr/>
        </p:nvCxnSpPr>
        <p:spPr>
          <a:xfrm>
            <a:off x="126776" y="7459522"/>
            <a:ext cx="141732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6CFFFA1-439C-DD41-8B0C-E72A9483462A}"/>
              </a:ext>
            </a:extLst>
          </p:cNvPr>
          <p:cNvGrpSpPr/>
          <p:nvPr/>
        </p:nvGrpSpPr>
        <p:grpSpPr>
          <a:xfrm>
            <a:off x="1356071" y="1519849"/>
            <a:ext cx="4020072" cy="1298188"/>
            <a:chOff x="298520" y="1519849"/>
            <a:chExt cx="4020072" cy="129818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21AA0E3-3580-7D4E-A5FC-81080CA6567D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7" b="1447"/>
            <a:stretch/>
          </p:blipFill>
          <p:spPr>
            <a:xfrm>
              <a:off x="298520" y="1555745"/>
              <a:ext cx="1788247" cy="1262292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A7380D5-CEC5-1C43-A68A-1EA7AFC0CF47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430" y="1519849"/>
              <a:ext cx="1789162" cy="1262292"/>
            </a:xfrm>
            <a:prstGeom prst="rect">
              <a:avLst/>
            </a:prstGeom>
          </p:spPr>
        </p:pic>
        <p:sp>
          <p:nvSpPr>
            <p:cNvPr id="64" name="Arrow: Right 9">
              <a:extLst>
                <a:ext uri="{FF2B5EF4-FFF2-40B4-BE49-F238E27FC236}">
                  <a16:creationId xmlns:a16="http://schemas.microsoft.com/office/drawing/2014/main" id="{B58FE0EC-655D-9E4B-B0C7-1DEEA6D32633}"/>
                </a:ext>
              </a:extLst>
            </p:cNvPr>
            <p:cNvSpPr/>
            <p:nvPr/>
          </p:nvSpPr>
          <p:spPr>
            <a:xfrm>
              <a:off x="2206079" y="2126628"/>
              <a:ext cx="204039" cy="120526"/>
            </a:xfrm>
            <a:prstGeom prst="rightArrow">
              <a:avLst>
                <a:gd name="adj1" fmla="val 50000"/>
                <a:gd name="adj2" fmla="val 3767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4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/>
                <a:ea typeface="맑은 고딕"/>
                <a:cs typeface="+mn-cs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06C3795-3A9D-6F41-A6E5-15796A09CCC7}"/>
              </a:ext>
            </a:extLst>
          </p:cNvPr>
          <p:cNvSpPr txBox="1"/>
          <p:nvPr/>
        </p:nvSpPr>
        <p:spPr>
          <a:xfrm>
            <a:off x="1122512" y="3250704"/>
            <a:ext cx="448719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[Isola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al],</a:t>
            </a:r>
            <a:r>
              <a:rPr lang="zh-CN" altLang="en-US" dirty="0"/>
              <a:t> </a:t>
            </a:r>
            <a:r>
              <a:rPr lang="en-US" altLang="zh-CN" dirty="0"/>
              <a:t>[Wang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al]</a:t>
            </a:r>
          </a:p>
          <a:p>
            <a:pPr algn="ctr"/>
            <a:r>
              <a:rPr lang="en-US" altLang="zh-CN" dirty="0"/>
              <a:t>[Park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al], SEAN</a:t>
            </a:r>
            <a:r>
              <a:rPr lang="zh-CN" altLang="en-US" dirty="0"/>
              <a:t> </a:t>
            </a:r>
            <a:r>
              <a:rPr lang="en-US" altLang="zh-CN" dirty="0"/>
              <a:t>[Zhu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al]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35F8DFE-6733-7A48-A79C-F2466042139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47" y="4608228"/>
            <a:ext cx="731520" cy="73152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954AD55-DE6F-FE48-996C-005253206B3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47" y="6586008"/>
            <a:ext cx="731520" cy="73152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83CEDFD-3D07-DE4B-B219-010B25C6BC7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47" y="7487736"/>
            <a:ext cx="731520" cy="7315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2496FA23-2BE7-C044-AD07-F3AEEE649E8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47" y="5573199"/>
            <a:ext cx="731520" cy="731520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E15E228-A14D-964E-BA5F-500B0AC6CE98}"/>
              </a:ext>
            </a:extLst>
          </p:cNvPr>
          <p:cNvGrpSpPr/>
          <p:nvPr/>
        </p:nvGrpSpPr>
        <p:grpSpPr>
          <a:xfrm>
            <a:off x="5811811" y="574888"/>
            <a:ext cx="3951661" cy="7644368"/>
            <a:chOff x="5811811" y="574888"/>
            <a:chExt cx="3951661" cy="764436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483C464-7917-7E42-A0E4-4A5934B48A6B}"/>
                </a:ext>
              </a:extLst>
            </p:cNvPr>
            <p:cNvGrpSpPr/>
            <p:nvPr/>
          </p:nvGrpSpPr>
          <p:grpSpPr>
            <a:xfrm>
              <a:off x="5811811" y="574888"/>
              <a:ext cx="3951661" cy="3214425"/>
              <a:chOff x="5811811" y="574888"/>
              <a:chExt cx="3951661" cy="321442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50FE3A-D377-7740-8B3B-3AE818F80FB9}"/>
                  </a:ext>
                </a:extLst>
              </p:cNvPr>
              <p:cNvSpPr txBox="1"/>
              <p:nvPr/>
            </p:nvSpPr>
            <p:spPr>
              <a:xfrm>
                <a:off x="6554964" y="574888"/>
                <a:ext cx="2465355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Hybrid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endParaRPr lang="en-US" dirty="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7ACE224-6FB7-6A4F-9374-560B9748AFB1}"/>
                  </a:ext>
                </a:extLst>
              </p:cNvPr>
              <p:cNvGrpSpPr/>
              <p:nvPr/>
            </p:nvGrpSpPr>
            <p:grpSpPr>
              <a:xfrm>
                <a:off x="5811811" y="1306488"/>
                <a:ext cx="3951661" cy="1896684"/>
                <a:chOff x="4587675" y="1306488"/>
                <a:chExt cx="3951661" cy="1896684"/>
              </a:xfrm>
            </p:grpSpPr>
            <p:pic>
              <p:nvPicPr>
                <p:cNvPr id="71" name="Picture 70" descr="A car parked on the side of a building&#10;&#10;Description automatically generated">
                  <a:extLst>
                    <a:ext uri="{FF2B5EF4-FFF2-40B4-BE49-F238E27FC236}">
                      <a16:creationId xmlns:a16="http://schemas.microsoft.com/office/drawing/2014/main" id="{C1137EA2-2406-2249-8BBC-23599B6F042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6256" y="1797630"/>
                  <a:ext cx="1783080" cy="914400"/>
                </a:xfrm>
                <a:prstGeom prst="rect">
                  <a:avLst/>
                </a:prstGeom>
              </p:spPr>
            </p:pic>
            <p:sp>
              <p:nvSpPr>
                <p:cNvPr id="72" name="Arrow: Right 9">
                  <a:extLst>
                    <a:ext uri="{FF2B5EF4-FFF2-40B4-BE49-F238E27FC236}">
                      <a16:creationId xmlns:a16="http://schemas.microsoft.com/office/drawing/2014/main" id="{AC1841FD-DFFE-7840-B774-93822DF10EBA}"/>
                    </a:ext>
                  </a:extLst>
                </p:cNvPr>
                <p:cNvSpPr/>
                <p:nvPr/>
              </p:nvSpPr>
              <p:spPr>
                <a:xfrm>
                  <a:off x="6461673" y="2177108"/>
                  <a:ext cx="204039" cy="120526"/>
                </a:xfrm>
                <a:prstGeom prst="rightArrow">
                  <a:avLst>
                    <a:gd name="adj1" fmla="val 50000"/>
                    <a:gd name="adj2" fmla="val 37670"/>
                  </a:avLst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  <a:miter lim="4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Helvetica"/>
                    <a:ea typeface="맑은 고딕"/>
                    <a:cs typeface="+mn-cs"/>
                  </a:endParaRP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5D54A516-D9CA-9947-8E44-C26FE80E06A6}"/>
                    </a:ext>
                  </a:extLst>
                </p:cNvPr>
                <p:cNvGrpSpPr/>
                <p:nvPr/>
              </p:nvGrpSpPr>
              <p:grpSpPr>
                <a:xfrm>
                  <a:off x="4587675" y="1306488"/>
                  <a:ext cx="1783455" cy="1896684"/>
                  <a:chOff x="4523547" y="1306488"/>
                  <a:chExt cx="1783455" cy="1896684"/>
                </a:xfrm>
              </p:grpSpPr>
              <p:pic>
                <p:nvPicPr>
                  <p:cNvPr id="69" name="Picture 68" descr="A close up of a building&#10;&#10;Description automatically generated">
                    <a:extLst>
                      <a:ext uri="{FF2B5EF4-FFF2-40B4-BE49-F238E27FC236}">
                        <a16:creationId xmlns:a16="http://schemas.microsoft.com/office/drawing/2014/main" id="{65D1D4DF-9F36-ED43-A468-858F88E5CD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3547" y="1306488"/>
                    <a:ext cx="1783455" cy="915828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 descr="A picture containing table&#10;&#10;Description automatically generated">
                    <a:extLst>
                      <a:ext uri="{FF2B5EF4-FFF2-40B4-BE49-F238E27FC236}">
                        <a16:creationId xmlns:a16="http://schemas.microsoft.com/office/drawing/2014/main" id="{D167E39A-1294-024C-903A-F9A256572A1E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3547" y="2288772"/>
                    <a:ext cx="1783080" cy="914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1885A9-F714-6945-B163-F1DB6F400F80}"/>
                  </a:ext>
                </a:extLst>
              </p:cNvPr>
              <p:cNvSpPr txBox="1"/>
              <p:nvPr/>
            </p:nvSpPr>
            <p:spPr>
              <a:xfrm>
                <a:off x="6627099" y="3250704"/>
                <a:ext cx="2321085" cy="538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SIMS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[Qi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al]</a:t>
                </a:r>
              </a:p>
            </p:txBody>
          </p:sp>
        </p:grp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FC1AED25-F6F3-7C4D-8BC6-488B2F88024B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1881" y="5573199"/>
              <a:ext cx="731520" cy="73152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23D880-EC00-1D47-BB2D-DD8A38F1675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1881" y="6586008"/>
              <a:ext cx="731520" cy="73152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157EB26E-8E9B-9142-B4A8-F02A934C417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1881" y="7487736"/>
              <a:ext cx="731520" cy="73152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5313A245-B45A-DA4C-A70C-8B63F431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76161" y="4585368"/>
              <a:ext cx="822960" cy="82296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BE21825-DA3F-B543-9AAC-8D50EC937EE2}"/>
              </a:ext>
            </a:extLst>
          </p:cNvPr>
          <p:cNvGrpSpPr/>
          <p:nvPr/>
        </p:nvGrpSpPr>
        <p:grpSpPr>
          <a:xfrm>
            <a:off x="9835480" y="574888"/>
            <a:ext cx="4723601" cy="7644368"/>
            <a:chOff x="9835480" y="574888"/>
            <a:chExt cx="4723601" cy="76443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AD4527-1E58-A24B-8F9E-BB0C345BBBAE}"/>
                </a:ext>
              </a:extLst>
            </p:cNvPr>
            <p:cNvSpPr txBox="1"/>
            <p:nvPr/>
          </p:nvSpPr>
          <p:spPr>
            <a:xfrm>
              <a:off x="10903432" y="574888"/>
              <a:ext cx="2587696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Exemplar-based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E142FD9-F424-734D-ADB7-727B6B09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69190" y="1404170"/>
              <a:ext cx="4256181" cy="148627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571E62-3840-F748-ADD6-0F49875A8967}"/>
                </a:ext>
              </a:extLst>
            </p:cNvPr>
            <p:cNvSpPr txBox="1"/>
            <p:nvPr/>
          </p:nvSpPr>
          <p:spPr>
            <a:xfrm>
              <a:off x="9835480" y="3250704"/>
              <a:ext cx="4723601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[</a:t>
              </a:r>
              <a:r>
                <a:rPr lang="en-US" dirty="0"/>
                <a:t>Johnson</a:t>
              </a:r>
              <a:r>
                <a:rPr lang="zh-CN" altLang="en-US" dirty="0"/>
                <a:t> </a:t>
              </a:r>
              <a:r>
                <a:rPr lang="en-US" altLang="zh-CN" dirty="0"/>
                <a:t>et</a:t>
              </a:r>
              <a:r>
                <a:rPr lang="zh-CN" altLang="en-US" dirty="0"/>
                <a:t> </a:t>
              </a:r>
              <a:r>
                <a:rPr lang="en-US" altLang="zh-CN" dirty="0"/>
                <a:t>al],</a:t>
              </a:r>
              <a:r>
                <a:rPr lang="zh-CN" altLang="en-US" dirty="0"/>
                <a:t> </a:t>
              </a:r>
              <a:r>
                <a:rPr lang="en-US" altLang="zh-CN" dirty="0"/>
                <a:t>[Lalonde</a:t>
              </a:r>
              <a:r>
                <a:rPr lang="zh-CN" altLang="en-US" dirty="0"/>
                <a:t> </a:t>
              </a:r>
              <a:r>
                <a:rPr lang="en-US" altLang="zh-CN" dirty="0"/>
                <a:t>et</a:t>
              </a:r>
              <a:r>
                <a:rPr lang="zh-CN" altLang="en-US" dirty="0"/>
                <a:t> </a:t>
              </a:r>
              <a:r>
                <a:rPr lang="en-US" altLang="zh-CN" dirty="0"/>
                <a:t>al]</a:t>
              </a:r>
            </a:p>
            <a:p>
              <a:pPr algn="ctr"/>
              <a:r>
                <a:rPr lang="en-US" altLang="zh-CN" dirty="0"/>
                <a:t>[Tao</a:t>
              </a:r>
              <a:r>
                <a:rPr lang="zh-CN" altLang="en-US" dirty="0"/>
                <a:t> </a:t>
              </a:r>
              <a:r>
                <a:rPr lang="en-US" altLang="zh-CN" dirty="0"/>
                <a:t>et</a:t>
              </a:r>
              <a:r>
                <a:rPr lang="zh-CN" altLang="en-US" dirty="0"/>
                <a:t> </a:t>
              </a:r>
              <a:r>
                <a:rPr lang="en-US" altLang="zh-CN" dirty="0"/>
                <a:t>al],</a:t>
              </a:r>
              <a:r>
                <a:rPr lang="zh-CN" altLang="en-US" dirty="0"/>
                <a:t> </a:t>
              </a:r>
              <a:r>
                <a:rPr lang="en-US" altLang="zh-CN" dirty="0"/>
                <a:t>[Bansal</a:t>
              </a:r>
              <a:r>
                <a:rPr lang="zh-CN" altLang="en-US" dirty="0"/>
                <a:t> </a:t>
              </a:r>
              <a:r>
                <a:rPr lang="en-US" altLang="zh-CN" dirty="0"/>
                <a:t>et</a:t>
              </a:r>
              <a:r>
                <a:rPr lang="zh-CN" altLang="en-US" dirty="0"/>
                <a:t> </a:t>
              </a:r>
              <a:r>
                <a:rPr lang="en-US" altLang="zh-CN" dirty="0"/>
                <a:t>al]</a:t>
              </a:r>
              <a:endParaRPr lang="en-US" dirty="0"/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9F64737-8410-2E41-86A8-022695B3D869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54380" y="5573199"/>
              <a:ext cx="731520" cy="73152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B4A3030-B54D-5742-88FB-B9CD2861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08660" y="4585368"/>
              <a:ext cx="822960" cy="82296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F996BC1-BBD2-CA4E-9FDD-4EA3E536F97D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54380" y="7487736"/>
              <a:ext cx="731520" cy="73152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77FD0D4-CD54-2B42-8CD7-281D5C1DE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08660" y="6532200"/>
              <a:ext cx="822960" cy="82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1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0" y="329566"/>
            <a:ext cx="14630400" cy="1371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Discussion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C1852-86A6-BE4B-8391-649F13E51F4F}"/>
              </a:ext>
            </a:extLst>
          </p:cNvPr>
          <p:cNvSpPr txBox="1"/>
          <p:nvPr/>
        </p:nvSpPr>
        <p:spPr>
          <a:xfrm>
            <a:off x="434502" y="1298644"/>
            <a:ext cx="11723850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/>
              <a:t>Summary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Intuitive user inputs.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Realistic outputs.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Used by visual artists. </a:t>
            </a:r>
          </a:p>
          <a:p>
            <a:endParaRPr lang="en-US" sz="3200" dirty="0"/>
          </a:p>
          <a:p>
            <a:r>
              <a:rPr lang="en-US" sz="5200" dirty="0"/>
              <a:t>Challenges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Fine-grained controls (texture, 3D, and lighting).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High-resolution output (4K).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Model efficiency on mobile devices.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Video Control.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4E452A-06C1-A54E-8F87-90C0A338932D}"/>
              </a:ext>
            </a:extLst>
          </p:cNvPr>
          <p:cNvGrpSpPr>
            <a:grpSpLocks noChangeAspect="1"/>
          </p:cNvGrpSpPr>
          <p:nvPr/>
        </p:nvGrpSpPr>
        <p:grpSpPr>
          <a:xfrm>
            <a:off x="6883152" y="1930152"/>
            <a:ext cx="6989105" cy="2194560"/>
            <a:chOff x="206164" y="1890910"/>
            <a:chExt cx="13978209" cy="43891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D56078-27ED-0146-BD63-D2DBB5C746BF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7" b="1447"/>
            <a:stretch/>
          </p:blipFill>
          <p:spPr>
            <a:xfrm>
              <a:off x="206164" y="1890910"/>
              <a:ext cx="6217920" cy="43891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EA8700-8D44-2F45-8E66-547B559F258F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272" y="1890910"/>
              <a:ext cx="6221101" cy="4389120"/>
            </a:xfrm>
            <a:prstGeom prst="rect">
              <a:avLst/>
            </a:prstGeom>
          </p:spPr>
        </p:pic>
        <p:sp>
          <p:nvSpPr>
            <p:cNvPr id="7" name="Arrow: Right 9">
              <a:extLst>
                <a:ext uri="{FF2B5EF4-FFF2-40B4-BE49-F238E27FC236}">
                  <a16:creationId xmlns:a16="http://schemas.microsoft.com/office/drawing/2014/main" id="{CE3E3B14-E7F2-F341-9C22-D50D09927806}"/>
                </a:ext>
              </a:extLst>
            </p:cNvPr>
            <p:cNvSpPr/>
            <p:nvPr/>
          </p:nvSpPr>
          <p:spPr>
            <a:xfrm>
              <a:off x="6838946" y="3875930"/>
              <a:ext cx="709465" cy="419081"/>
            </a:xfrm>
            <a:prstGeom prst="rightArrow">
              <a:avLst>
                <a:gd name="adj1" fmla="val 50000"/>
                <a:gd name="adj2" fmla="val 3767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4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73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166F-87FA-F34F-85BD-2E6C009B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Seminal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(Example-based)</a:t>
            </a:r>
            <a:endParaRPr lang="en-US" dirty="0"/>
          </a:p>
        </p:txBody>
      </p:sp>
      <p:pic>
        <p:nvPicPr>
          <p:cNvPr id="5" name="Content Placeholder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C4073EC-B327-8640-BEF9-5A644346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2" y="1522512"/>
            <a:ext cx="6405612" cy="2514600"/>
          </a:xfrm>
        </p:spPr>
      </p:pic>
      <p:pic>
        <p:nvPicPr>
          <p:cNvPr id="7" name="Picture 6" descr="A picture containing building, car, sign&#10;&#10;Description automatically generated">
            <a:extLst>
              <a:ext uri="{FF2B5EF4-FFF2-40B4-BE49-F238E27FC236}">
                <a16:creationId xmlns:a16="http://schemas.microsoft.com/office/drawing/2014/main" id="{95A31371-B989-6649-991F-1A8BA388B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37" y="1522512"/>
            <a:ext cx="6088651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C70A9-4CD9-D449-B020-A0B3860CA408}"/>
              </a:ext>
            </a:extLst>
          </p:cNvPr>
          <p:cNvSpPr txBox="1"/>
          <p:nvPr/>
        </p:nvSpPr>
        <p:spPr>
          <a:xfrm>
            <a:off x="2656040" y="4037112"/>
            <a:ext cx="931832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Photo</a:t>
            </a:r>
            <a:r>
              <a:rPr lang="zh-CN" altLang="en-US" dirty="0"/>
              <a:t> </a:t>
            </a:r>
            <a:r>
              <a:rPr lang="en-US" altLang="zh-CN" dirty="0"/>
              <a:t>Synthesis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/>
              <a:t>Johnson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 err="1"/>
              <a:t>Eurographics</a:t>
            </a:r>
            <a:r>
              <a:rPr lang="zh-CN" altLang="en-US" dirty="0"/>
              <a:t> </a:t>
            </a:r>
            <a:r>
              <a:rPr lang="en-US" altLang="zh-CN" dirty="0"/>
              <a:t>2006]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7E3890-0DC0-6B41-A326-F6CA5F03D811}"/>
              </a:ext>
            </a:extLst>
          </p:cNvPr>
          <p:cNvGrpSpPr/>
          <p:nvPr/>
        </p:nvGrpSpPr>
        <p:grpSpPr>
          <a:xfrm>
            <a:off x="756722" y="4906888"/>
            <a:ext cx="12751166" cy="3261321"/>
            <a:chOff x="756722" y="4906888"/>
            <a:chExt cx="12751166" cy="32613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E3E88A-3C34-7D42-B673-D714F3EFC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722" y="4906888"/>
              <a:ext cx="12751166" cy="27046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CDE218-369F-1645-9099-D9BBBD4E0F0C}"/>
                </a:ext>
              </a:extLst>
            </p:cNvPr>
            <p:cNvSpPr txBox="1"/>
            <p:nvPr/>
          </p:nvSpPr>
          <p:spPr>
            <a:xfrm>
              <a:off x="3520740" y="7629600"/>
              <a:ext cx="7223131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Sketch2Photo</a:t>
              </a:r>
              <a:r>
                <a:rPr lang="zh-CN" altLang="en-US" dirty="0"/>
                <a:t> </a:t>
              </a:r>
              <a:r>
                <a:rPr lang="en-US" altLang="zh-CN" dirty="0"/>
                <a:t>[Tao</a:t>
              </a:r>
              <a:r>
                <a:rPr lang="zh-CN" altLang="en-US" dirty="0"/>
                <a:t> </a:t>
              </a:r>
              <a:r>
                <a:rPr lang="en-US" altLang="zh-CN" dirty="0"/>
                <a:t>et</a:t>
              </a:r>
              <a:r>
                <a:rPr lang="zh-CN" altLang="en-US" dirty="0"/>
                <a:t> </a:t>
              </a:r>
              <a:r>
                <a:rPr lang="en-US" altLang="zh-CN" dirty="0"/>
                <a:t>al.,</a:t>
              </a:r>
              <a:r>
                <a:rPr lang="zh-CN" altLang="en-US" dirty="0"/>
                <a:t> </a:t>
              </a:r>
              <a:r>
                <a:rPr lang="en-US" altLang="zh-CN" dirty="0"/>
                <a:t>SIGGRAPH</a:t>
              </a:r>
              <a:r>
                <a:rPr lang="zh-CN" altLang="en-US" dirty="0"/>
                <a:t> </a:t>
              </a:r>
              <a:r>
                <a:rPr lang="en-US" altLang="zh-CN" dirty="0"/>
                <a:t>Asia</a:t>
              </a:r>
              <a:r>
                <a:rPr lang="zh-CN" altLang="en-US" dirty="0"/>
                <a:t> </a:t>
              </a:r>
              <a:r>
                <a:rPr lang="en-US" altLang="zh-CN" dirty="0"/>
                <a:t>2009]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27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443" y="495804"/>
            <a:ext cx="10972800" cy="1028700"/>
          </a:xfrm>
        </p:spPr>
        <p:txBody>
          <a:bodyPr>
            <a:noAutofit/>
          </a:bodyPr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084E0-B989-3241-9D48-AA4B4B9A9242}"/>
              </a:ext>
            </a:extLst>
          </p:cNvPr>
          <p:cNvSpPr txBox="1"/>
          <p:nvPr/>
        </p:nvSpPr>
        <p:spPr>
          <a:xfrm>
            <a:off x="3786808" y="6382740"/>
            <a:ext cx="7182798" cy="9117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300" dirty="0">
                <a:latin typeface="Calibri" charset="0"/>
                <a:cs typeface="Calibri" charset="0"/>
              </a:rPr>
              <a:t>16-726, Spring 2021</a:t>
            </a:r>
          </a:p>
          <a:p>
            <a:pPr algn="ctr"/>
            <a:r>
              <a:rPr lang="en-US" sz="2025" dirty="0">
                <a:hlinkClick r:id="rId3"/>
              </a:rPr>
              <a:t>https://learning-image-synthesis.github.io/</a:t>
            </a:r>
            <a:endParaRPr lang="en-US" sz="2025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A078B64F-A021-7847-B84D-13EA6F39F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46" y="1874091"/>
            <a:ext cx="5863709" cy="448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0595D-622E-A545-8654-E25C8F8AFF6E}"/>
              </a:ext>
            </a:extLst>
          </p:cNvPr>
          <p:cNvSpPr txBox="1"/>
          <p:nvPr/>
        </p:nvSpPr>
        <p:spPr>
          <a:xfrm>
            <a:off x="13276760" y="7860268"/>
            <a:ext cx="135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© </a:t>
            </a:r>
            <a:r>
              <a:rPr lang="en-US" sz="1800" dirty="0" err="1"/>
              <a:t>murtaugh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149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3" name="Rectangle 2">
            <a:extLst>
              <a:ext uri="{FF2B5EF4-FFF2-40B4-BE49-F238E27FC236}">
                <a16:creationId xmlns:a16="http://schemas.microsoft.com/office/drawing/2014/main" id="{98B2F380-9376-8049-BF5B-C8FBAAFACD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30622" tIns="65311" rIns="158496" bIns="65311" rtlCol="0" anchor="ctr">
            <a:normAutofit/>
          </a:bodyPr>
          <a:lstStyle/>
          <a:p>
            <a:pPr eaLnBrk="1" hangingPunct="1"/>
            <a:r>
              <a:rPr lang="en-US" altLang="en-US" dirty="0"/>
              <a:t>Semantic Photo Synthesis</a:t>
            </a:r>
          </a:p>
        </p:txBody>
      </p:sp>
      <p:sp>
        <p:nvSpPr>
          <p:cNvPr id="491524" name="Rectangle 3">
            <a:extLst>
              <a:ext uri="{FF2B5EF4-FFF2-40B4-BE49-F238E27FC236}">
                <a16:creationId xmlns:a16="http://schemas.microsoft.com/office/drawing/2014/main" id="{267B4758-0350-C24A-BFB2-7C19918DE388}"/>
              </a:ext>
            </a:extLst>
          </p:cNvPr>
          <p:cNvSpPr>
            <a:spLocks/>
          </p:cNvSpPr>
          <p:nvPr/>
        </p:nvSpPr>
        <p:spPr bwMode="auto">
          <a:xfrm>
            <a:off x="1830706" y="7452360"/>
            <a:ext cx="1095756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67" bIns="0"/>
          <a:lstStyle>
            <a:lvl1pPr marL="396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M. Johnson, G. </a:t>
            </a:r>
            <a:r>
              <a:rPr lang="en-US" altLang="en-US" sz="2160" dirty="0" err="1">
                <a:solidFill>
                  <a:srgbClr val="000000"/>
                </a:solidFill>
                <a:ea typeface="Myriad Pro"/>
                <a:cs typeface="Myriad Pro"/>
              </a:rPr>
              <a:t>Brostow</a:t>
            </a: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, J. </a:t>
            </a:r>
            <a:r>
              <a:rPr lang="en-US" altLang="en-US" sz="2160" dirty="0" err="1">
                <a:solidFill>
                  <a:srgbClr val="000000"/>
                </a:solidFill>
                <a:ea typeface="Myriad Pro"/>
                <a:cs typeface="Myriad Pro"/>
              </a:rPr>
              <a:t>Shotton</a:t>
            </a: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, O. A. c, and R. </a:t>
            </a:r>
            <a:r>
              <a:rPr lang="en-US" altLang="en-US" sz="2160" dirty="0" err="1">
                <a:solidFill>
                  <a:srgbClr val="000000"/>
                </a:solidFill>
                <a:ea typeface="Myriad Pro"/>
                <a:cs typeface="Myriad Pro"/>
              </a:rPr>
              <a:t>Cipolla</a:t>
            </a: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, “Semantic Photo Synthesis,” </a:t>
            </a:r>
            <a:r>
              <a:rPr lang="en-US" altLang="en-US" sz="2160" dirty="0" err="1">
                <a:solidFill>
                  <a:srgbClr val="000000"/>
                </a:solidFill>
                <a:ea typeface="Myriad Pro"/>
                <a:cs typeface="Myriad Pro"/>
              </a:rPr>
              <a:t>Eurographics</a:t>
            </a: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 2006</a:t>
            </a:r>
          </a:p>
        </p:txBody>
      </p:sp>
      <p:grpSp>
        <p:nvGrpSpPr>
          <p:cNvPr id="491525" name="Group 6">
            <a:extLst>
              <a:ext uri="{FF2B5EF4-FFF2-40B4-BE49-F238E27FC236}">
                <a16:creationId xmlns:a16="http://schemas.microsoft.com/office/drawing/2014/main" id="{A02F0B5C-73EF-0F44-91BB-6792AE55D289}"/>
              </a:ext>
            </a:extLst>
          </p:cNvPr>
          <p:cNvGrpSpPr>
            <a:grpSpLocks/>
          </p:cNvGrpSpPr>
          <p:nvPr/>
        </p:nvGrpSpPr>
        <p:grpSpPr bwMode="auto">
          <a:xfrm>
            <a:off x="2442210" y="3709034"/>
            <a:ext cx="2179320" cy="1386840"/>
            <a:chOff x="0" y="0"/>
            <a:chExt cx="1144" cy="728"/>
          </a:xfrm>
        </p:grpSpPr>
        <p:sp>
          <p:nvSpPr>
            <p:cNvPr id="491544" name="AutoShape 4">
              <a:extLst>
                <a:ext uri="{FF2B5EF4-FFF2-40B4-BE49-F238E27FC236}">
                  <a16:creationId xmlns:a16="http://schemas.microsoft.com/office/drawing/2014/main" id="{8C5542F5-B37A-8E4F-B529-5B1890862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144" cy="728"/>
            </a:xfrm>
            <a:prstGeom prst="roundRect">
              <a:avLst>
                <a:gd name="adj" fmla="val 16694"/>
              </a:avLst>
            </a:prstGeom>
            <a:solidFill>
              <a:schemeClr val="accent1"/>
            </a:solidFill>
            <a:ln w="38100">
              <a:solidFill>
                <a:srgbClr val="17365D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en-US" sz="2160">
                <a:solidFill>
                  <a:srgbClr val="000000"/>
                </a:solidFill>
              </a:endParaRPr>
            </a:p>
          </p:txBody>
        </p:sp>
        <p:sp>
          <p:nvSpPr>
            <p:cNvPr id="491545" name="Rectangle 5">
              <a:extLst>
                <a:ext uri="{FF2B5EF4-FFF2-40B4-BE49-F238E27FC236}">
                  <a16:creationId xmlns:a16="http://schemas.microsoft.com/office/drawing/2014/main" id="{1D1FCA2F-23F8-7A4F-A3AD-1455464C2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12"/>
              <a:ext cx="1045" cy="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94488" bIns="45720" anchor="ctr"/>
            <a:lstStyle>
              <a:lvl1pPr marL="1588"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880">
                  <a:solidFill>
                    <a:srgbClr val="000000"/>
                  </a:solidFill>
                  <a:ea typeface="Myriad Pro"/>
                  <a:cs typeface="Myriad Pro"/>
                </a:rPr>
                <a:t>Image description</a:t>
              </a:r>
            </a:p>
          </p:txBody>
        </p:sp>
      </p:grpSp>
      <p:grpSp>
        <p:nvGrpSpPr>
          <p:cNvPr id="491526" name="Group 9">
            <a:extLst>
              <a:ext uri="{FF2B5EF4-FFF2-40B4-BE49-F238E27FC236}">
                <a16:creationId xmlns:a16="http://schemas.microsoft.com/office/drawing/2014/main" id="{1ED47627-376D-EF47-9E86-651BD1C2363A}"/>
              </a:ext>
            </a:extLst>
          </p:cNvPr>
          <p:cNvGrpSpPr>
            <a:grpSpLocks/>
          </p:cNvGrpSpPr>
          <p:nvPr/>
        </p:nvGrpSpPr>
        <p:grpSpPr bwMode="auto">
          <a:xfrm>
            <a:off x="5575936" y="3381374"/>
            <a:ext cx="2369820" cy="1226820"/>
            <a:chOff x="0" y="0"/>
            <a:chExt cx="1244" cy="643"/>
          </a:xfrm>
        </p:grpSpPr>
        <p:sp>
          <p:nvSpPr>
            <p:cNvPr id="491542" name="AutoShape 7">
              <a:extLst>
                <a:ext uri="{FF2B5EF4-FFF2-40B4-BE49-F238E27FC236}">
                  <a16:creationId xmlns:a16="http://schemas.microsoft.com/office/drawing/2014/main" id="{3C784D8C-2A2C-604B-89EF-5055BCC4B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44" cy="64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38100">
              <a:solidFill>
                <a:srgbClr val="17365D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en-US" sz="2160">
                <a:solidFill>
                  <a:srgbClr val="000000"/>
                </a:solidFill>
              </a:endParaRPr>
            </a:p>
          </p:txBody>
        </p:sp>
        <p:sp>
          <p:nvSpPr>
            <p:cNvPr id="491543" name="Rectangle 8">
              <a:extLst>
                <a:ext uri="{FF2B5EF4-FFF2-40B4-BE49-F238E27FC236}">
                  <a16:creationId xmlns:a16="http://schemas.microsoft.com/office/drawing/2014/main" id="{36950233-13C4-924D-8AFD-F1882CFC4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" y="201"/>
              <a:ext cx="118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94488" bIns="45720" anchor="ctr"/>
            <a:lstStyle>
              <a:lvl1pPr marL="1588"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880">
                  <a:solidFill>
                    <a:srgbClr val="000000"/>
                  </a:solidFill>
                  <a:ea typeface="Myriad Pro"/>
                  <a:cs typeface="Myriad Pro"/>
                </a:rPr>
                <a:t>Images</a:t>
              </a:r>
            </a:p>
          </p:txBody>
        </p:sp>
      </p:grpSp>
      <p:grpSp>
        <p:nvGrpSpPr>
          <p:cNvPr id="491527" name="Group 12">
            <a:extLst>
              <a:ext uri="{FF2B5EF4-FFF2-40B4-BE49-F238E27FC236}">
                <a16:creationId xmlns:a16="http://schemas.microsoft.com/office/drawing/2014/main" id="{C886902A-3464-FB40-895F-590AD2737B4B}"/>
              </a:ext>
            </a:extLst>
          </p:cNvPr>
          <p:cNvGrpSpPr>
            <a:grpSpLocks/>
          </p:cNvGrpSpPr>
          <p:nvPr/>
        </p:nvGrpSpPr>
        <p:grpSpPr bwMode="auto">
          <a:xfrm>
            <a:off x="5560696" y="4846320"/>
            <a:ext cx="2377440" cy="1219200"/>
            <a:chOff x="0" y="0"/>
            <a:chExt cx="1248" cy="640"/>
          </a:xfrm>
        </p:grpSpPr>
        <p:sp>
          <p:nvSpPr>
            <p:cNvPr id="491540" name="AutoShape 10">
              <a:extLst>
                <a:ext uri="{FF2B5EF4-FFF2-40B4-BE49-F238E27FC236}">
                  <a16:creationId xmlns:a16="http://schemas.microsoft.com/office/drawing/2014/main" id="{EC23180E-C88A-A041-96E6-F6EE8DC6E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48" cy="640"/>
            </a:xfrm>
            <a:prstGeom prst="roundRect">
              <a:avLst>
                <a:gd name="adj" fmla="val 16755"/>
              </a:avLst>
            </a:prstGeom>
            <a:solidFill>
              <a:schemeClr val="accent1"/>
            </a:solidFill>
            <a:ln w="38100">
              <a:solidFill>
                <a:srgbClr val="17365D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en-US" sz="2160">
                <a:solidFill>
                  <a:srgbClr val="000000"/>
                </a:solidFill>
              </a:endParaRPr>
            </a:p>
          </p:txBody>
        </p:sp>
        <p:sp>
          <p:nvSpPr>
            <p:cNvPr id="491541" name="Rectangle 11">
              <a:extLst>
                <a:ext uri="{FF2B5EF4-FFF2-40B4-BE49-F238E27FC236}">
                  <a16:creationId xmlns:a16="http://schemas.microsoft.com/office/drawing/2014/main" id="{4F25CD18-4AEA-9B4E-A099-99417A228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" y="85"/>
              <a:ext cx="1181" cy="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94488" bIns="45720" anchor="ctr"/>
            <a:lstStyle>
              <a:lvl1pPr marL="1588"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880">
                  <a:solidFill>
                    <a:srgbClr val="000000"/>
                  </a:solidFill>
                  <a:ea typeface="Myriad Pro"/>
                  <a:cs typeface="Myriad Pro"/>
                </a:rPr>
                <a:t>Associated Info</a:t>
              </a:r>
            </a:p>
          </p:txBody>
        </p:sp>
      </p:grpSp>
      <p:sp>
        <p:nvSpPr>
          <p:cNvPr id="491528" name="AutoShape 13">
            <a:extLst>
              <a:ext uri="{FF2B5EF4-FFF2-40B4-BE49-F238E27FC236}">
                <a16:creationId xmlns:a16="http://schemas.microsoft.com/office/drawing/2014/main" id="{65E251AA-7AF3-A84E-B662-9B328E72D0F8}"/>
              </a:ext>
            </a:extLst>
          </p:cNvPr>
          <p:cNvSpPr>
            <a:spLocks/>
          </p:cNvSpPr>
          <p:nvPr/>
        </p:nvSpPr>
        <p:spPr bwMode="auto">
          <a:xfrm>
            <a:off x="5356860" y="2238374"/>
            <a:ext cx="2767966" cy="4086226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US" altLang="en-US" sz="2160">
              <a:solidFill>
                <a:srgbClr val="000000"/>
              </a:solidFill>
            </a:endParaRPr>
          </a:p>
        </p:txBody>
      </p:sp>
      <p:sp>
        <p:nvSpPr>
          <p:cNvPr id="491529" name="Rectangle 14">
            <a:extLst>
              <a:ext uri="{FF2B5EF4-FFF2-40B4-BE49-F238E27FC236}">
                <a16:creationId xmlns:a16="http://schemas.microsoft.com/office/drawing/2014/main" id="{2E7C300C-0126-C641-A67B-85AFC81725D6}"/>
              </a:ext>
            </a:extLst>
          </p:cNvPr>
          <p:cNvSpPr>
            <a:spLocks/>
          </p:cNvSpPr>
          <p:nvPr/>
        </p:nvSpPr>
        <p:spPr bwMode="auto">
          <a:xfrm>
            <a:off x="5427266" y="2564130"/>
            <a:ext cx="236045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5720" tIns="45720" rIns="94488" bIns="45720">
            <a:spAutoFit/>
          </a:bodyPr>
          <a:lstStyle>
            <a:lvl1pPr marL="15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880" dirty="0">
                <a:ea typeface="Myriad Pro"/>
                <a:cs typeface="Myriad Pro"/>
              </a:rPr>
              <a:t>Huge Dataset</a:t>
            </a:r>
          </a:p>
        </p:txBody>
      </p:sp>
      <p:grpSp>
        <p:nvGrpSpPr>
          <p:cNvPr id="491530" name="Group 17">
            <a:extLst>
              <a:ext uri="{FF2B5EF4-FFF2-40B4-BE49-F238E27FC236}">
                <a16:creationId xmlns:a16="http://schemas.microsoft.com/office/drawing/2014/main" id="{089AD663-4F0B-D048-90B1-589221982B69}"/>
              </a:ext>
            </a:extLst>
          </p:cNvPr>
          <p:cNvGrpSpPr>
            <a:grpSpLocks/>
          </p:cNvGrpSpPr>
          <p:nvPr/>
        </p:nvGrpSpPr>
        <p:grpSpPr bwMode="auto">
          <a:xfrm>
            <a:off x="9755506" y="3432810"/>
            <a:ext cx="2651760" cy="1859280"/>
            <a:chOff x="0" y="0"/>
            <a:chExt cx="1392" cy="976"/>
          </a:xfrm>
        </p:grpSpPr>
        <p:sp>
          <p:nvSpPr>
            <p:cNvPr id="491538" name="AutoShape 15">
              <a:extLst>
                <a:ext uri="{FF2B5EF4-FFF2-40B4-BE49-F238E27FC236}">
                  <a16:creationId xmlns:a16="http://schemas.microsoft.com/office/drawing/2014/main" id="{1EA76328-EB12-874A-8785-FAAEFDA50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92" cy="976"/>
            </a:xfrm>
            <a:prstGeom prst="roundRect">
              <a:avLst>
                <a:gd name="adj" fmla="val 18315"/>
              </a:avLst>
            </a:prstGeom>
            <a:solidFill>
              <a:schemeClr val="accent1"/>
            </a:solidFill>
            <a:ln w="38100">
              <a:solidFill>
                <a:srgbClr val="17365D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en-US" altLang="en-US" sz="2160">
                <a:solidFill>
                  <a:srgbClr val="000000"/>
                </a:solidFill>
              </a:endParaRPr>
            </a:p>
          </p:txBody>
        </p:sp>
        <p:sp>
          <p:nvSpPr>
            <p:cNvPr id="491539" name="Rectangle 16">
              <a:extLst>
                <a:ext uri="{FF2B5EF4-FFF2-40B4-BE49-F238E27FC236}">
                  <a16:creationId xmlns:a16="http://schemas.microsoft.com/office/drawing/2014/main" id="{E28882C7-CA27-DF42-801E-70FEA42F2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" y="62"/>
              <a:ext cx="1271" cy="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94488" bIns="45720" anchor="ctr"/>
            <a:lstStyle>
              <a:lvl1pPr marL="1588">
                <a:spcBef>
                  <a:spcPts val="600"/>
                </a:spcBef>
                <a:defRPr sz="28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1pPr>
              <a:lvl2pPr marL="742950" indent="-285750">
                <a:spcBef>
                  <a:spcPts val="1000"/>
                </a:spcBef>
                <a:buSzPct val="100000"/>
                <a:buFont typeface="Myriad Pro"/>
                <a:buChar char="•"/>
                <a:defRPr sz="20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2pPr>
              <a:lvl3pPr marL="1143000" indent="-228600">
                <a:spcBef>
                  <a:spcPts val="400"/>
                </a:spcBef>
                <a:buSzPct val="100000"/>
                <a:buFont typeface="Myriad Pro"/>
                <a:buChar char="–"/>
                <a:defRPr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3pPr>
              <a:lvl4pPr marL="1600200" indent="-228600">
                <a:spcBef>
                  <a:spcPts val="400"/>
                </a:spcBef>
                <a:buSzPct val="100000"/>
                <a:buFont typeface="Myriad Pro"/>
                <a:buChar char="»"/>
                <a:defRPr sz="16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4pPr>
              <a:lvl5pPr marL="2057400" indent="-228600">
                <a:spcBef>
                  <a:spcPts val="300"/>
                </a:spcBef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SzPct val="100000"/>
                <a:buFont typeface="Myriad Pro"/>
                <a:buChar char="»"/>
                <a:defRPr sz="1400">
                  <a:solidFill>
                    <a:schemeClr val="tx1"/>
                  </a:solidFill>
                  <a:latin typeface="Myriad Pro"/>
                  <a:ea typeface="ヒラギノ角ゴ ProN W3" panose="020B0300000000000000" pitchFamily="34" charset="-128"/>
                  <a:cs typeface="ヒラギノ角ゴ ProN W3" panose="020B0300000000000000" pitchFamily="34" charset="-128"/>
                  <a:sym typeface="Myriad Pro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880">
                  <a:solidFill>
                    <a:srgbClr val="000000"/>
                  </a:solidFill>
                  <a:ea typeface="Myriad Pro"/>
                  <a:cs typeface="Myriad Pro"/>
                </a:rPr>
                <a:t>Image Content from Similar Images</a:t>
              </a:r>
            </a:p>
          </p:txBody>
        </p:sp>
      </p:grpSp>
      <p:sp>
        <p:nvSpPr>
          <p:cNvPr id="491531" name="AutoShape 18">
            <a:extLst>
              <a:ext uri="{FF2B5EF4-FFF2-40B4-BE49-F238E27FC236}">
                <a16:creationId xmlns:a16="http://schemas.microsoft.com/office/drawing/2014/main" id="{218E72F3-DEDB-BF4D-A518-BE980BB3F788}"/>
              </a:ext>
            </a:extLst>
          </p:cNvPr>
          <p:cNvSpPr>
            <a:spLocks/>
          </p:cNvSpPr>
          <p:nvPr/>
        </p:nvSpPr>
        <p:spPr bwMode="auto">
          <a:xfrm>
            <a:off x="4768216" y="4192904"/>
            <a:ext cx="360044" cy="421006"/>
          </a:xfrm>
          <a:custGeom>
            <a:avLst/>
            <a:gdLst>
              <a:gd name="T0" fmla="*/ 0 w 21600"/>
              <a:gd name="T1" fmla="*/ 33582018 h 21600"/>
              <a:gd name="T2" fmla="*/ 19683288 w 21600"/>
              <a:gd name="T3" fmla="*/ 33582018 h 21600"/>
              <a:gd name="T4" fmla="*/ 19683288 w 21600"/>
              <a:gd name="T5" fmla="*/ 0 h 21600"/>
              <a:gd name="T6" fmla="*/ 38208503 w 21600"/>
              <a:gd name="T7" fmla="*/ 0 h 21600"/>
              <a:gd name="T8" fmla="*/ 38208503 w 21600"/>
              <a:gd name="T9" fmla="*/ 33582018 h 21600"/>
              <a:gd name="T10" fmla="*/ 57891792 w 21600"/>
              <a:gd name="T11" fmla="*/ 33582018 h 21600"/>
              <a:gd name="T12" fmla="*/ 57891792 w 21600"/>
              <a:gd name="T13" fmla="*/ 58975640 h 21600"/>
              <a:gd name="T14" fmla="*/ 38208503 w 21600"/>
              <a:gd name="T15" fmla="*/ 58975640 h 21600"/>
              <a:gd name="T16" fmla="*/ 38208503 w 21600"/>
              <a:gd name="T17" fmla="*/ 92557659 h 21600"/>
              <a:gd name="T18" fmla="*/ 19683288 w 21600"/>
              <a:gd name="T19" fmla="*/ 92557659 h 21600"/>
              <a:gd name="T20" fmla="*/ 19683288 w 21600"/>
              <a:gd name="T21" fmla="*/ 58975640 h 21600"/>
              <a:gd name="T22" fmla="*/ 0 w 21600"/>
              <a:gd name="T23" fmla="*/ 58975640 h 21600"/>
              <a:gd name="T24" fmla="*/ 0 w 21600"/>
              <a:gd name="T25" fmla="*/ 33582018 h 21600"/>
              <a:gd name="T26" fmla="*/ 0 w 21600"/>
              <a:gd name="T27" fmla="*/ 33582018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600"/>
              <a:gd name="T43" fmla="*/ 0 h 21600"/>
              <a:gd name="T44" fmla="*/ 21600 w 21600"/>
              <a:gd name="T45" fmla="*/ 21600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600" h="21600">
                <a:moveTo>
                  <a:pt x="0" y="7837"/>
                </a:moveTo>
                <a:lnTo>
                  <a:pt x="7344" y="7837"/>
                </a:lnTo>
                <a:lnTo>
                  <a:pt x="7344" y="0"/>
                </a:lnTo>
                <a:lnTo>
                  <a:pt x="14256" y="0"/>
                </a:lnTo>
                <a:lnTo>
                  <a:pt x="14256" y="7837"/>
                </a:lnTo>
                <a:lnTo>
                  <a:pt x="21600" y="7837"/>
                </a:lnTo>
                <a:lnTo>
                  <a:pt x="21600" y="13763"/>
                </a:lnTo>
                <a:lnTo>
                  <a:pt x="14256" y="13763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3763"/>
                </a:lnTo>
                <a:lnTo>
                  <a:pt x="0" y="13763"/>
                </a:lnTo>
                <a:lnTo>
                  <a:pt x="0" y="7837"/>
                </a:lnTo>
                <a:close/>
                <a:moveTo>
                  <a:pt x="0" y="7837"/>
                </a:moveTo>
              </a:path>
            </a:pathLst>
          </a:custGeom>
          <a:solidFill>
            <a:srgbClr val="4F81BD"/>
          </a:solidFill>
          <a:ln w="25400" cap="flat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120"/>
          </a:p>
        </p:txBody>
      </p:sp>
      <p:sp>
        <p:nvSpPr>
          <p:cNvPr id="491532" name="AutoShape 19">
            <a:extLst>
              <a:ext uri="{FF2B5EF4-FFF2-40B4-BE49-F238E27FC236}">
                <a16:creationId xmlns:a16="http://schemas.microsoft.com/office/drawing/2014/main" id="{1C6B9875-4E22-DF45-B5B4-7F7C145EFB08}"/>
              </a:ext>
            </a:extLst>
          </p:cNvPr>
          <p:cNvSpPr>
            <a:spLocks/>
          </p:cNvSpPr>
          <p:nvPr/>
        </p:nvSpPr>
        <p:spPr bwMode="auto">
          <a:xfrm>
            <a:off x="8216266" y="4198620"/>
            <a:ext cx="1390650" cy="335280"/>
          </a:xfrm>
          <a:prstGeom prst="rightArrow">
            <a:avLst>
              <a:gd name="adj1" fmla="val 50000"/>
              <a:gd name="adj2" fmla="val 49965"/>
            </a:avLst>
          </a:prstGeom>
          <a:solidFill>
            <a:srgbClr val="4F81BD"/>
          </a:solidFill>
          <a:ln w="25400">
            <a:solidFill>
              <a:srgbClr val="395E89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en-US" altLang="en-US" sz="2160">
              <a:solidFill>
                <a:srgbClr val="000000"/>
              </a:solidFill>
            </a:endParaRPr>
          </a:p>
        </p:txBody>
      </p:sp>
      <p:sp>
        <p:nvSpPr>
          <p:cNvPr id="491533" name="Rectangle 20">
            <a:extLst>
              <a:ext uri="{FF2B5EF4-FFF2-40B4-BE49-F238E27FC236}">
                <a16:creationId xmlns:a16="http://schemas.microsoft.com/office/drawing/2014/main" id="{8156CF8F-8452-A94A-9909-CB76F71AABE6}"/>
              </a:ext>
            </a:extLst>
          </p:cNvPr>
          <p:cNvSpPr>
            <a:spLocks/>
          </p:cNvSpPr>
          <p:nvPr/>
        </p:nvSpPr>
        <p:spPr bwMode="auto">
          <a:xfrm>
            <a:off x="8190379" y="3356609"/>
            <a:ext cx="14138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5720" tIns="45720" rIns="94488" bIns="45720">
            <a:spAutoFit/>
          </a:bodyPr>
          <a:lstStyle>
            <a:lvl1pPr marL="15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400" dirty="0">
                <a:latin typeface="Myriad Pro Bold"/>
                <a:ea typeface="Myriad Pro Bold"/>
                <a:cs typeface="Myriad Pro Bold"/>
                <a:sym typeface="Myriad Pro Bold"/>
              </a:rPr>
              <a:t>image</a:t>
            </a:r>
            <a:endParaRPr lang="en-US" altLang="en-US" sz="2160" dirty="0">
              <a:latin typeface="Myriad Pro Bold"/>
              <a:ea typeface="Myriad Pro Bold"/>
              <a:cs typeface="Myriad Pro Bold"/>
              <a:sym typeface="Myriad Pro Bold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en-US" sz="2400" dirty="0">
                <a:latin typeface="Myriad Pro Bold"/>
                <a:ea typeface="Myriad Pro Bold"/>
                <a:cs typeface="Myriad Pro Bold"/>
                <a:sym typeface="Myriad Pro Bold"/>
              </a:rPr>
              <a:t>matching</a:t>
            </a:r>
          </a:p>
        </p:txBody>
      </p:sp>
      <p:grpSp>
        <p:nvGrpSpPr>
          <p:cNvPr id="491534" name="Group 24">
            <a:extLst>
              <a:ext uri="{FF2B5EF4-FFF2-40B4-BE49-F238E27FC236}">
                <a16:creationId xmlns:a16="http://schemas.microsoft.com/office/drawing/2014/main" id="{1F7EAF68-641F-9149-BD01-7BA000BF3D3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107056" y="5532120"/>
            <a:ext cx="7970520" cy="1554480"/>
            <a:chOff x="0" y="0"/>
            <a:chExt cx="4184" cy="816"/>
          </a:xfrm>
        </p:grpSpPr>
        <p:sp>
          <p:nvSpPr>
            <p:cNvPr id="491535" name="AutoShape 21">
              <a:extLst>
                <a:ext uri="{FF2B5EF4-FFF2-40B4-BE49-F238E27FC236}">
                  <a16:creationId xmlns:a16="http://schemas.microsoft.com/office/drawing/2014/main" id="{428F6BD9-890E-6242-A02F-6B475B83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184" cy="816"/>
            </a:xfrm>
            <a:custGeom>
              <a:avLst/>
              <a:gdLst>
                <a:gd name="T0" fmla="*/ 151 w 21600"/>
                <a:gd name="T1" fmla="*/ 0 h 21065"/>
                <a:gd name="T2" fmla="*/ 157 w 21600"/>
                <a:gd name="T3" fmla="*/ 0 h 21065"/>
                <a:gd name="T4" fmla="*/ 153 w 21600"/>
                <a:gd name="T5" fmla="*/ 0 h 21065"/>
                <a:gd name="T6" fmla="*/ 78 w 21600"/>
                <a:gd name="T7" fmla="*/ 1 h 21065"/>
                <a:gd name="T8" fmla="*/ 145 w 21600"/>
                <a:gd name="T9" fmla="*/ 0 h 21065"/>
                <a:gd name="T10" fmla="*/ 140 w 21600"/>
                <a:gd name="T11" fmla="*/ 0 h 21065"/>
                <a:gd name="T12" fmla="*/ 151 w 21600"/>
                <a:gd name="T13" fmla="*/ 0 h 21065"/>
                <a:gd name="T14" fmla="*/ 73 w 21600"/>
                <a:gd name="T15" fmla="*/ 1 h 21065"/>
                <a:gd name="T16" fmla="*/ 0 w 21600"/>
                <a:gd name="T17" fmla="*/ 0 h 21065"/>
                <a:gd name="T18" fmla="*/ 8 w 21600"/>
                <a:gd name="T19" fmla="*/ 0 h 21065"/>
                <a:gd name="T20" fmla="*/ 82 w 21600"/>
                <a:gd name="T21" fmla="*/ 1 h 21065"/>
                <a:gd name="T22" fmla="*/ 73 w 21600"/>
                <a:gd name="T23" fmla="*/ 1 h 21065"/>
                <a:gd name="T24" fmla="*/ 73 w 21600"/>
                <a:gd name="T25" fmla="*/ 1 h 210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600"/>
                <a:gd name="T40" fmla="*/ 0 h 21065"/>
                <a:gd name="T41" fmla="*/ 21600 w 21600"/>
                <a:gd name="T42" fmla="*/ 21065 h 2106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600" h="21065">
                  <a:moveTo>
                    <a:pt x="20777" y="0"/>
                  </a:moveTo>
                  <a:lnTo>
                    <a:pt x="21600" y="5266"/>
                  </a:lnTo>
                  <a:lnTo>
                    <a:pt x="21028" y="5266"/>
                  </a:lnTo>
                  <a:cubicBezTo>
                    <a:pt x="19823" y="14999"/>
                    <a:pt x="15487" y="21600"/>
                    <a:pt x="10674" y="21031"/>
                  </a:cubicBezTo>
                  <a:cubicBezTo>
                    <a:pt x="15062" y="20512"/>
                    <a:pt x="18785" y="14138"/>
                    <a:pt x="19884" y="5266"/>
                  </a:cubicBezTo>
                  <a:lnTo>
                    <a:pt x="19312" y="5266"/>
                  </a:lnTo>
                  <a:lnTo>
                    <a:pt x="20777" y="0"/>
                  </a:lnTo>
                  <a:close/>
                  <a:moveTo>
                    <a:pt x="10102" y="21065"/>
                  </a:moveTo>
                  <a:cubicBezTo>
                    <a:pt x="4523" y="21065"/>
                    <a:pt x="0" y="11634"/>
                    <a:pt x="0" y="0"/>
                  </a:cubicBezTo>
                  <a:lnTo>
                    <a:pt x="1144" y="0"/>
                  </a:lnTo>
                  <a:cubicBezTo>
                    <a:pt x="1144" y="11634"/>
                    <a:pt x="5667" y="21065"/>
                    <a:pt x="11246" y="21065"/>
                  </a:cubicBezTo>
                  <a:lnTo>
                    <a:pt x="10102" y="21065"/>
                  </a:lnTo>
                  <a:close/>
                  <a:moveTo>
                    <a:pt x="10102" y="21065"/>
                  </a:moveTo>
                </a:path>
              </a:pathLst>
            </a:cu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120"/>
            </a:p>
          </p:txBody>
        </p:sp>
        <p:sp>
          <p:nvSpPr>
            <p:cNvPr id="491536" name="AutoShape 22">
              <a:extLst>
                <a:ext uri="{FF2B5EF4-FFF2-40B4-BE49-F238E27FC236}">
                  <a16:creationId xmlns:a16="http://schemas.microsoft.com/office/drawing/2014/main" id="{E5DF9C5D-0265-6D42-8100-885185392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178" cy="815"/>
            </a:xfrm>
            <a:custGeom>
              <a:avLst/>
              <a:gdLst>
                <a:gd name="T0" fmla="*/ 20 w 21600"/>
                <a:gd name="T1" fmla="*/ 1 h 21600"/>
                <a:gd name="T2" fmla="*/ 0 w 21600"/>
                <a:gd name="T3" fmla="*/ 0 h 21600"/>
                <a:gd name="T4" fmla="*/ 2 w 21600"/>
                <a:gd name="T5" fmla="*/ 0 h 21600"/>
                <a:gd name="T6" fmla="*/ 22 w 21600"/>
                <a:gd name="T7" fmla="*/ 1 h 21600"/>
                <a:gd name="T8" fmla="*/ 20 w 21600"/>
                <a:gd name="T9" fmla="*/ 1 h 21600"/>
                <a:gd name="T10" fmla="*/ 20 w 21600"/>
                <a:gd name="T11" fmla="*/ 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9402" y="21600"/>
                  </a:moveTo>
                  <a:cubicBezTo>
                    <a:pt x="8687" y="21600"/>
                    <a:pt x="0" y="11929"/>
                    <a:pt x="0" y="0"/>
                  </a:cubicBezTo>
                  <a:lnTo>
                    <a:pt x="2198" y="0"/>
                  </a:lnTo>
                  <a:cubicBezTo>
                    <a:pt x="2198" y="11929"/>
                    <a:pt x="10884" y="21600"/>
                    <a:pt x="21600" y="21600"/>
                  </a:cubicBezTo>
                  <a:lnTo>
                    <a:pt x="19402" y="21600"/>
                  </a:lnTo>
                  <a:close/>
                  <a:moveTo>
                    <a:pt x="19402" y="21600"/>
                  </a:moveTo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120"/>
            </a:p>
          </p:txBody>
        </p:sp>
        <p:sp>
          <p:nvSpPr>
            <p:cNvPr id="491537" name="AutoShape 23">
              <a:extLst>
                <a:ext uri="{FF2B5EF4-FFF2-40B4-BE49-F238E27FC236}">
                  <a16:creationId xmlns:a16="http://schemas.microsoft.com/office/drawing/2014/main" id="{44112BA9-ED6B-2344-AB23-83A93EF09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184" cy="815"/>
            </a:xfrm>
            <a:custGeom>
              <a:avLst/>
              <a:gdLst>
                <a:gd name="T0" fmla="*/ 78 w 21600"/>
                <a:gd name="T1" fmla="*/ 1 h 21600"/>
                <a:gd name="T2" fmla="*/ 145 w 21600"/>
                <a:gd name="T3" fmla="*/ 0 h 21600"/>
                <a:gd name="T4" fmla="*/ 140 w 21600"/>
                <a:gd name="T5" fmla="*/ 0 h 21600"/>
                <a:gd name="T6" fmla="*/ 151 w 21600"/>
                <a:gd name="T7" fmla="*/ 0 h 21600"/>
                <a:gd name="T8" fmla="*/ 157 w 21600"/>
                <a:gd name="T9" fmla="*/ 0 h 21600"/>
                <a:gd name="T10" fmla="*/ 153 w 21600"/>
                <a:gd name="T11" fmla="*/ 0 h 21600"/>
                <a:gd name="T12" fmla="*/ 82 w 21600"/>
                <a:gd name="T13" fmla="*/ 1 h 21600"/>
                <a:gd name="T14" fmla="*/ 73 w 21600"/>
                <a:gd name="T15" fmla="*/ 1 h 21600"/>
                <a:gd name="T16" fmla="*/ 0 w 21600"/>
                <a:gd name="T17" fmla="*/ 0 h 21600"/>
                <a:gd name="T18" fmla="*/ 8 w 21600"/>
                <a:gd name="T19" fmla="*/ 0 h 21600"/>
                <a:gd name="T20" fmla="*/ 82 w 21600"/>
                <a:gd name="T21" fmla="*/ 1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600"/>
                <a:gd name="T34" fmla="*/ 0 h 21600"/>
                <a:gd name="T35" fmla="*/ 21600 w 21600"/>
                <a:gd name="T36" fmla="*/ 21600 h 216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600" h="21600">
                  <a:moveTo>
                    <a:pt x="10674" y="21565"/>
                  </a:moveTo>
                  <a:cubicBezTo>
                    <a:pt x="15062" y="21033"/>
                    <a:pt x="18785" y="14498"/>
                    <a:pt x="19884" y="5400"/>
                  </a:cubicBezTo>
                  <a:lnTo>
                    <a:pt x="19312" y="5400"/>
                  </a:lnTo>
                  <a:lnTo>
                    <a:pt x="20777" y="0"/>
                  </a:lnTo>
                  <a:lnTo>
                    <a:pt x="21600" y="5400"/>
                  </a:lnTo>
                  <a:lnTo>
                    <a:pt x="21028" y="5400"/>
                  </a:lnTo>
                  <a:cubicBezTo>
                    <a:pt x="19876" y="14937"/>
                    <a:pt x="15853" y="21600"/>
                    <a:pt x="11246" y="21600"/>
                  </a:cubicBezTo>
                  <a:lnTo>
                    <a:pt x="10102" y="21600"/>
                  </a:lnTo>
                  <a:cubicBezTo>
                    <a:pt x="4523" y="21600"/>
                    <a:pt x="0" y="11929"/>
                    <a:pt x="0" y="0"/>
                  </a:cubicBezTo>
                  <a:lnTo>
                    <a:pt x="1144" y="0"/>
                  </a:lnTo>
                  <a:cubicBezTo>
                    <a:pt x="1144" y="11929"/>
                    <a:pt x="5667" y="21600"/>
                    <a:pt x="11246" y="21600"/>
                  </a:cubicBezTo>
                </a:path>
              </a:pathLst>
            </a:custGeom>
            <a:noFill/>
            <a:ln w="25400" cap="flat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3120"/>
            </a:p>
          </p:txBody>
        </p:sp>
      </p:grpSp>
    </p:spTree>
    <p:extLst>
      <p:ext uri="{BB962C8B-B14F-4D97-AF65-F5344CB8AC3E}">
        <p14:creationId xmlns:p14="http://schemas.microsoft.com/office/powerpoint/2010/main" val="11667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547" name="Picture 3" descr="semantic2">
            <a:extLst>
              <a:ext uri="{FF2B5EF4-FFF2-40B4-BE49-F238E27FC236}">
                <a16:creationId xmlns:a16="http://schemas.microsoft.com/office/drawing/2014/main" id="{5408DB8F-5101-BD4D-915B-2730B999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4339591"/>
            <a:ext cx="5972176" cy="242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2548" name="Picture 4">
            <a:extLst>
              <a:ext uri="{FF2B5EF4-FFF2-40B4-BE49-F238E27FC236}">
                <a16:creationId xmlns:a16="http://schemas.microsoft.com/office/drawing/2014/main" id="{E7385461-5D94-4F48-8229-04DEFE60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0" y="1645920"/>
            <a:ext cx="3148966" cy="236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2549" name="Picture 5">
            <a:extLst>
              <a:ext uri="{FF2B5EF4-FFF2-40B4-BE49-F238E27FC236}">
                <a16:creationId xmlns:a16="http://schemas.microsoft.com/office/drawing/2014/main" id="{CF72DE2D-F3BB-274E-A12A-53590CB7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1604011"/>
            <a:ext cx="3108960" cy="260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550" name="Rectangle 6">
            <a:extLst>
              <a:ext uri="{FF2B5EF4-FFF2-40B4-BE49-F238E27FC236}">
                <a16:creationId xmlns:a16="http://schemas.microsoft.com/office/drawing/2014/main" id="{AE51B042-C4C0-1141-8A5D-A5075F3E3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Semantic Photo Synthesis [EG’06]</a:t>
            </a:r>
            <a:endParaRPr lang="ru-RU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0454EB4-D1A9-8744-B3A7-EA1BD4701726}"/>
              </a:ext>
            </a:extLst>
          </p:cNvPr>
          <p:cNvSpPr>
            <a:spLocks/>
          </p:cNvSpPr>
          <p:nvPr/>
        </p:nvSpPr>
        <p:spPr bwMode="auto">
          <a:xfrm>
            <a:off x="1830706" y="7452360"/>
            <a:ext cx="1095756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67" bIns="0"/>
          <a:lstStyle>
            <a:lvl1pPr marL="396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M. Johnson, G. </a:t>
            </a:r>
            <a:r>
              <a:rPr lang="en-US" altLang="en-US" sz="2160" dirty="0" err="1">
                <a:solidFill>
                  <a:srgbClr val="000000"/>
                </a:solidFill>
                <a:ea typeface="Myriad Pro"/>
                <a:cs typeface="Myriad Pro"/>
              </a:rPr>
              <a:t>Brostow</a:t>
            </a: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, J. </a:t>
            </a:r>
            <a:r>
              <a:rPr lang="en-US" altLang="en-US" sz="2160" dirty="0" err="1">
                <a:solidFill>
                  <a:srgbClr val="000000"/>
                </a:solidFill>
                <a:ea typeface="Myriad Pro"/>
                <a:cs typeface="Myriad Pro"/>
              </a:rPr>
              <a:t>Shotton</a:t>
            </a: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, O. A. c, and R. </a:t>
            </a:r>
            <a:r>
              <a:rPr lang="en-US" altLang="en-US" sz="2160" dirty="0" err="1">
                <a:solidFill>
                  <a:srgbClr val="000000"/>
                </a:solidFill>
                <a:ea typeface="Myriad Pro"/>
                <a:cs typeface="Myriad Pro"/>
              </a:rPr>
              <a:t>Cipolla</a:t>
            </a: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, “Semantic Photo Synthesis,” </a:t>
            </a:r>
            <a:r>
              <a:rPr lang="en-US" altLang="en-US" sz="2160" dirty="0" err="1">
                <a:solidFill>
                  <a:srgbClr val="000000"/>
                </a:solidFill>
                <a:ea typeface="Myriad Pro"/>
                <a:cs typeface="Myriad Pro"/>
              </a:rPr>
              <a:t>Eurographics</a:t>
            </a:r>
            <a:r>
              <a:rPr lang="en-US" altLang="en-US" sz="2160" dirty="0">
                <a:solidFill>
                  <a:srgbClr val="000000"/>
                </a:solidFill>
                <a:ea typeface="Myriad Pro"/>
                <a:cs typeface="Myriad Pro"/>
              </a:rPr>
              <a:t> 2006</a:t>
            </a:r>
          </a:p>
        </p:txBody>
      </p:sp>
    </p:spTree>
    <p:extLst>
      <p:ext uri="{BB962C8B-B14F-4D97-AF65-F5344CB8AC3E}">
        <p14:creationId xmlns:p14="http://schemas.microsoft.com/office/powerpoint/2010/main" val="33007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595" name="Picture 2">
            <a:extLst>
              <a:ext uri="{FF2B5EF4-FFF2-40B4-BE49-F238E27FC236}">
                <a16:creationId xmlns:a16="http://schemas.microsoft.com/office/drawing/2014/main" id="{6367FAB7-3CCA-C44F-A2EC-27DFB065B78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58466"/>
            <a:ext cx="4876800" cy="364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>
            <a:extLst>
              <a:ext uri="{FF2B5EF4-FFF2-40B4-BE49-F238E27FC236}">
                <a16:creationId xmlns:a16="http://schemas.microsoft.com/office/drawing/2014/main" id="{8CC7310A-DEA8-C04A-8815-FFC05F9F6DF8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20" y="2943226"/>
            <a:ext cx="4861560" cy="367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98FEE3CA-94ED-DD42-A4A4-F512EB8D56D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20" y="2950846"/>
            <a:ext cx="486156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>
            <a:extLst>
              <a:ext uri="{FF2B5EF4-FFF2-40B4-BE49-F238E27FC236}">
                <a16:creationId xmlns:a16="http://schemas.microsoft.com/office/drawing/2014/main" id="{331C7583-ED1E-584B-9699-B75E2C8E48D3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960" y="5943600"/>
            <a:ext cx="2499360" cy="166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3C8A61F7-1AD5-264C-BAA4-4C1693C7BBE2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40" y="5486400"/>
            <a:ext cx="2451736" cy="184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>
            <a:extLst>
              <a:ext uri="{FF2B5EF4-FFF2-40B4-BE49-F238E27FC236}">
                <a16:creationId xmlns:a16="http://schemas.microsoft.com/office/drawing/2014/main" id="{973EE160-4163-904B-BD69-C8694F4FBD90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1" y="5303520"/>
            <a:ext cx="247269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2C86BBC7-30EB-9045-A57E-7A0DFA11D9ED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0" y="4937761"/>
            <a:ext cx="2466976" cy="164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9">
            <a:extLst>
              <a:ext uri="{FF2B5EF4-FFF2-40B4-BE49-F238E27FC236}">
                <a16:creationId xmlns:a16="http://schemas.microsoft.com/office/drawing/2014/main" id="{A00D4607-0538-C043-9B40-50CC188B001F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4297680"/>
            <a:ext cx="2499360" cy="187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F6CA5C48-9682-2A40-A6C3-C439A6EC1BB3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023360"/>
            <a:ext cx="2466976" cy="184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11">
            <a:extLst>
              <a:ext uri="{FF2B5EF4-FFF2-40B4-BE49-F238E27FC236}">
                <a16:creationId xmlns:a16="http://schemas.microsoft.com/office/drawing/2014/main" id="{70128122-ECDF-4248-9DEC-09B0B20B97C5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3657601"/>
            <a:ext cx="2468880" cy="185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2">
            <a:extLst>
              <a:ext uri="{FF2B5EF4-FFF2-40B4-BE49-F238E27FC236}">
                <a16:creationId xmlns:a16="http://schemas.microsoft.com/office/drawing/2014/main" id="{004B4CC9-1992-7541-9A54-CE4CF147557D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0" y="3291840"/>
            <a:ext cx="2466976" cy="184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13">
            <a:extLst>
              <a:ext uri="{FF2B5EF4-FFF2-40B4-BE49-F238E27FC236}">
                <a16:creationId xmlns:a16="http://schemas.microsoft.com/office/drawing/2014/main" id="{FFFF38FD-64EA-BB4B-9CC4-57F9113FE97F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0" y="2926080"/>
            <a:ext cx="2453640" cy="184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14">
            <a:extLst>
              <a:ext uri="{FF2B5EF4-FFF2-40B4-BE49-F238E27FC236}">
                <a16:creationId xmlns:a16="http://schemas.microsoft.com/office/drawing/2014/main" id="{C6A3A9FA-A966-D740-BF29-B5B78A5B86E6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2560321"/>
            <a:ext cx="2499360" cy="187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Picture 15">
            <a:extLst>
              <a:ext uri="{FF2B5EF4-FFF2-40B4-BE49-F238E27FC236}">
                <a16:creationId xmlns:a16="http://schemas.microsoft.com/office/drawing/2014/main" id="{A81AD7DA-E212-CB4A-979D-3FA1008C0360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30" y="914400"/>
            <a:ext cx="219456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Picture 16">
            <a:extLst>
              <a:ext uri="{FF2B5EF4-FFF2-40B4-BE49-F238E27FC236}">
                <a16:creationId xmlns:a16="http://schemas.microsoft.com/office/drawing/2014/main" id="{B3762E94-DB74-E044-898F-7CD824643521}"/>
              </a:ext>
            </a:extLst>
          </p:cNvPr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0" y="1188720"/>
            <a:ext cx="1590676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7" name="Picture 17">
            <a:extLst>
              <a:ext uri="{FF2B5EF4-FFF2-40B4-BE49-F238E27FC236}">
                <a16:creationId xmlns:a16="http://schemas.microsoft.com/office/drawing/2014/main" id="{211F64D4-05CD-BC44-BD34-89E7FC2FF080}"/>
              </a:ext>
            </a:extLst>
          </p:cNvPr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80" y="1554480"/>
            <a:ext cx="219456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8" name="Picture 18">
            <a:extLst>
              <a:ext uri="{FF2B5EF4-FFF2-40B4-BE49-F238E27FC236}">
                <a16:creationId xmlns:a16="http://schemas.microsoft.com/office/drawing/2014/main" id="{7DC3E3F0-F8E8-7D4D-8E1A-2998D9CAF648}"/>
              </a:ext>
            </a:extLst>
          </p:cNvPr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60" y="1920241"/>
            <a:ext cx="2560320" cy="168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9" name="Picture 19">
            <a:extLst>
              <a:ext uri="{FF2B5EF4-FFF2-40B4-BE49-F238E27FC236}">
                <a16:creationId xmlns:a16="http://schemas.microsoft.com/office/drawing/2014/main" id="{9D9394AA-577E-8141-8169-9366D85344E4}"/>
              </a:ext>
            </a:extLst>
          </p:cNvPr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60" y="2286000"/>
            <a:ext cx="219456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0" name="Picture 20">
            <a:extLst>
              <a:ext uri="{FF2B5EF4-FFF2-40B4-BE49-F238E27FC236}">
                <a16:creationId xmlns:a16="http://schemas.microsoft.com/office/drawing/2014/main" id="{9886E636-A1C0-7F43-BA38-EBEE566B6FF5}"/>
              </a:ext>
            </a:extLst>
          </p:cNvPr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651761"/>
            <a:ext cx="219456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1" name="Picture 21">
            <a:extLst>
              <a:ext uri="{FF2B5EF4-FFF2-40B4-BE49-F238E27FC236}">
                <a16:creationId xmlns:a16="http://schemas.microsoft.com/office/drawing/2014/main" id="{3A35AA3D-09C8-CE43-BC56-1937DE04D762}"/>
              </a:ext>
            </a:extLst>
          </p:cNvPr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60" y="3017520"/>
            <a:ext cx="2377440" cy="232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2" name="Picture 22">
            <a:extLst>
              <a:ext uri="{FF2B5EF4-FFF2-40B4-BE49-F238E27FC236}">
                <a16:creationId xmlns:a16="http://schemas.microsoft.com/office/drawing/2014/main" id="{FFB9F63A-D2E8-D041-8E93-7690C6910938}"/>
              </a:ext>
            </a:extLst>
          </p:cNvPr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3383280"/>
            <a:ext cx="2286000" cy="152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3" name="Picture 23">
            <a:extLst>
              <a:ext uri="{FF2B5EF4-FFF2-40B4-BE49-F238E27FC236}">
                <a16:creationId xmlns:a16="http://schemas.microsoft.com/office/drawing/2014/main" id="{870A2C5A-A131-B248-8F69-F43470502922}"/>
              </a:ext>
            </a:extLst>
          </p:cNvPr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749040"/>
            <a:ext cx="2011680" cy="150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4" name="Picture 24">
            <a:extLst>
              <a:ext uri="{FF2B5EF4-FFF2-40B4-BE49-F238E27FC236}">
                <a16:creationId xmlns:a16="http://schemas.microsoft.com/office/drawing/2014/main" id="{9D3CCEBD-1A25-2742-A016-1DB04DE775CF}"/>
              </a:ext>
            </a:extLst>
          </p:cNvPr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023360"/>
            <a:ext cx="173164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5" name="Picture 25">
            <a:extLst>
              <a:ext uri="{FF2B5EF4-FFF2-40B4-BE49-F238E27FC236}">
                <a16:creationId xmlns:a16="http://schemas.microsoft.com/office/drawing/2014/main" id="{821F6392-64B3-DF40-812B-7F61AB631904}"/>
              </a:ext>
            </a:extLst>
          </p:cNvPr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80" y="5212080"/>
            <a:ext cx="3383280" cy="253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6" name="Picture 26">
            <a:extLst>
              <a:ext uri="{FF2B5EF4-FFF2-40B4-BE49-F238E27FC236}">
                <a16:creationId xmlns:a16="http://schemas.microsoft.com/office/drawing/2014/main" id="{6187EE77-EE47-8541-BE38-EE06B3F8DC7D}"/>
              </a:ext>
            </a:extLst>
          </p:cNvPr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2103120"/>
            <a:ext cx="3383280" cy="253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7" name="Picture 27">
            <a:extLst>
              <a:ext uri="{FF2B5EF4-FFF2-40B4-BE49-F238E27FC236}">
                <a16:creationId xmlns:a16="http://schemas.microsoft.com/office/drawing/2014/main" id="{A930245D-91A8-2440-AE3E-AD0317DF2C82}"/>
              </a:ext>
            </a:extLst>
          </p:cNvPr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80" y="2103120"/>
            <a:ext cx="3383280" cy="253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8" name="Picture 28">
            <a:extLst>
              <a:ext uri="{FF2B5EF4-FFF2-40B4-BE49-F238E27FC236}">
                <a16:creationId xmlns:a16="http://schemas.microsoft.com/office/drawing/2014/main" id="{56A1518B-6E1C-5949-972F-A99159427E34}"/>
              </a:ext>
            </a:extLst>
          </p:cNvPr>
          <p:cNvPicPr>
            <a:picLocks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5212080"/>
            <a:ext cx="3383280" cy="253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9" name="Rectangle 29">
            <a:extLst>
              <a:ext uri="{FF2B5EF4-FFF2-40B4-BE49-F238E27FC236}">
                <a16:creationId xmlns:a16="http://schemas.microsoft.com/office/drawing/2014/main" id="{50DDDF3B-2E6B-8146-B00D-3DDAD3C80C7A}"/>
              </a:ext>
            </a:extLst>
          </p:cNvPr>
          <p:cNvSpPr>
            <a:spLocks/>
          </p:cNvSpPr>
          <p:nvPr/>
        </p:nvSpPr>
        <p:spPr bwMode="auto">
          <a:xfrm>
            <a:off x="6813412" y="4572001"/>
            <a:ext cx="304441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67" bIns="0">
            <a:spAutoFit/>
          </a:bodyPr>
          <a:lstStyle>
            <a:lvl1pPr marL="396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360">
                <a:solidFill>
                  <a:srgbClr val="000000"/>
                </a:solidFill>
                <a:latin typeface="Times New Roman Bold" pitchFamily="18" charset="0"/>
                <a:sym typeface="Times New Roman Bold" pitchFamily="18" charset="0"/>
              </a:rPr>
              <a:t>1</a:t>
            </a:r>
          </a:p>
        </p:txBody>
      </p:sp>
      <p:sp>
        <p:nvSpPr>
          <p:cNvPr id="20510" name="Rectangle 30">
            <a:extLst>
              <a:ext uri="{FF2B5EF4-FFF2-40B4-BE49-F238E27FC236}">
                <a16:creationId xmlns:a16="http://schemas.microsoft.com/office/drawing/2014/main" id="{6B48570E-5236-314D-BDCA-CB76E0862B5B}"/>
              </a:ext>
            </a:extLst>
          </p:cNvPr>
          <p:cNvSpPr>
            <a:spLocks/>
          </p:cNvSpPr>
          <p:nvPr/>
        </p:nvSpPr>
        <p:spPr bwMode="auto">
          <a:xfrm>
            <a:off x="10471012" y="4572001"/>
            <a:ext cx="304441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67" bIns="0">
            <a:spAutoFit/>
          </a:bodyPr>
          <a:lstStyle>
            <a:lvl1pPr marL="396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360">
                <a:solidFill>
                  <a:srgbClr val="000000"/>
                </a:solidFill>
                <a:latin typeface="Times New Roman Bold" pitchFamily="18" charset="0"/>
                <a:sym typeface="Times New Roman Bold" pitchFamily="18" charset="0"/>
              </a:rPr>
              <a:t>2</a:t>
            </a:r>
          </a:p>
        </p:txBody>
      </p:sp>
      <p:sp>
        <p:nvSpPr>
          <p:cNvPr id="20511" name="Rectangle 31">
            <a:extLst>
              <a:ext uri="{FF2B5EF4-FFF2-40B4-BE49-F238E27FC236}">
                <a16:creationId xmlns:a16="http://schemas.microsoft.com/office/drawing/2014/main" id="{AF21A4B9-46E5-424B-97FE-FFC5EAFAEA12}"/>
              </a:ext>
            </a:extLst>
          </p:cNvPr>
          <p:cNvSpPr>
            <a:spLocks/>
          </p:cNvSpPr>
          <p:nvPr/>
        </p:nvSpPr>
        <p:spPr bwMode="auto">
          <a:xfrm>
            <a:off x="6813412" y="7600951"/>
            <a:ext cx="304441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67" bIns="0">
            <a:spAutoFit/>
          </a:bodyPr>
          <a:lstStyle>
            <a:lvl1pPr marL="396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360">
                <a:solidFill>
                  <a:srgbClr val="000000"/>
                </a:solidFill>
                <a:latin typeface="Times New Roman Bold" pitchFamily="18" charset="0"/>
                <a:sym typeface="Times New Roman Bold" pitchFamily="18" charset="0"/>
              </a:rPr>
              <a:t>3</a:t>
            </a:r>
          </a:p>
        </p:txBody>
      </p:sp>
      <p:sp>
        <p:nvSpPr>
          <p:cNvPr id="20512" name="Rectangle 32">
            <a:extLst>
              <a:ext uri="{FF2B5EF4-FFF2-40B4-BE49-F238E27FC236}">
                <a16:creationId xmlns:a16="http://schemas.microsoft.com/office/drawing/2014/main" id="{F64FBC42-3C82-6C47-937E-50CE28E7CB3B}"/>
              </a:ext>
            </a:extLst>
          </p:cNvPr>
          <p:cNvSpPr>
            <a:spLocks/>
          </p:cNvSpPr>
          <p:nvPr/>
        </p:nvSpPr>
        <p:spPr bwMode="auto">
          <a:xfrm>
            <a:off x="10379572" y="7600951"/>
            <a:ext cx="304441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67" bIns="0">
            <a:spAutoFit/>
          </a:bodyPr>
          <a:lstStyle>
            <a:lvl1pPr marL="39688">
              <a:spcBef>
                <a:spcPts val="600"/>
              </a:spcBef>
              <a:defRPr sz="28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1pPr>
            <a:lvl2pPr marL="742950" indent="-285750">
              <a:spcBef>
                <a:spcPts val="1000"/>
              </a:spcBef>
              <a:buSzPct val="100000"/>
              <a:buFont typeface="Myriad Pro"/>
              <a:buChar char="•"/>
              <a:defRPr sz="20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2pPr>
            <a:lvl3pPr marL="1143000" indent="-228600">
              <a:spcBef>
                <a:spcPts val="400"/>
              </a:spcBef>
              <a:buSzPct val="100000"/>
              <a:buFont typeface="Myriad Pro"/>
              <a:buChar char="–"/>
              <a:defRPr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3pPr>
            <a:lvl4pPr marL="1600200" indent="-228600">
              <a:spcBef>
                <a:spcPts val="400"/>
              </a:spcBef>
              <a:buSzPct val="100000"/>
              <a:buFont typeface="Myriad Pro"/>
              <a:buChar char="»"/>
              <a:defRPr sz="16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4pPr>
            <a:lvl5pPr marL="2057400" indent="-228600">
              <a:spcBef>
                <a:spcPts val="300"/>
              </a:spcBef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Myriad Pro"/>
              <a:buChar char="»"/>
              <a:defRPr sz="1400">
                <a:solidFill>
                  <a:schemeClr val="tx1"/>
                </a:solidFill>
                <a:latin typeface="Myriad Pro"/>
                <a:ea typeface="ヒラギノ角ゴ ProN W3" panose="020B0300000000000000" pitchFamily="34" charset="-128"/>
                <a:cs typeface="ヒラギノ角ゴ ProN W3" panose="020B0300000000000000" pitchFamily="34" charset="-128"/>
                <a:sym typeface="Myriad Pro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360">
                <a:solidFill>
                  <a:srgbClr val="000000"/>
                </a:solidFill>
                <a:latin typeface="Times New Roman Bold" pitchFamily="18" charset="0"/>
                <a:sym typeface="Times New Roman Bold" pitchFamily="18" charset="0"/>
              </a:rPr>
              <a:t>4</a:t>
            </a:r>
          </a:p>
        </p:txBody>
      </p:sp>
      <p:sp>
        <p:nvSpPr>
          <p:cNvPr id="494626" name="Rectangle 33">
            <a:extLst>
              <a:ext uri="{FF2B5EF4-FFF2-40B4-BE49-F238E27FC236}">
                <a16:creationId xmlns:a16="http://schemas.microsoft.com/office/drawing/2014/main" id="{9BB99A5B-8D36-D746-B4AB-B85F9DF70E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30622" tIns="65311" rIns="158496" bIns="65311" rtlCol="0" anchor="ctr">
            <a:normAutofit/>
          </a:bodyPr>
          <a:lstStyle/>
          <a:p>
            <a:pPr eaLnBrk="1" hangingPunct="1"/>
            <a:r>
              <a:rPr lang="en-US" altLang="en-US"/>
              <a:t>Semantic Photo Synthesis</a:t>
            </a:r>
          </a:p>
        </p:txBody>
      </p:sp>
    </p:spTree>
    <p:extLst>
      <p:ext uri="{BB962C8B-B14F-4D97-AF65-F5344CB8AC3E}">
        <p14:creationId xmlns:p14="http://schemas.microsoft.com/office/powerpoint/2010/main" val="29909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830208" presetClass="entr" presetSubtype="548184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4830208" presetClass="entr" presetSubtype="548186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4830208" presetClass="entr" presetSubtype="548188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4830208" presetClass="entr" presetSubtype="5481894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4830208" presetClass="entr" presetSubtype="5481907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4830208" presetClass="entr" presetSubtype="548192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4830208" presetClass="entr" presetSubtype="5481932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8" presetID="54830208" presetClass="entr" presetSubtype="5481945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1" presetID="54830208" presetClass="entr" presetSubtype="5481958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54830208" presetClass="entr" presetSubtype="5481971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7" presetID="54830208" presetClass="entr" presetSubtype="5481984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0" presetID="54830208" presetClass="entr" presetSubtype="5481996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4830208" presetClass="entr" presetSubtype="5482009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54830208" presetClass="entr" presetSubtype="5482022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4830208" presetClass="entr" presetSubtype="5482035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4830208" presetClass="entr" presetSubtype="5482048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4830208" presetClass="entr" presetSubtype="5482060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4830208" presetClass="entr" presetSubtype="5482073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4830208" presetClass="entr" presetSubtype="5481804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4830208" presetClass="entr" presetSubtype="9017757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4830208" presetClass="entr" presetSubtype="9017770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1" presetID="54830208" presetClass="entr" presetSubtype="901778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4" presetID="54830208" presetClass="entr" presetSubtype="90178048" fill="hold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1600"/>
                            </p:stCondLst>
                            <p:childTnLst>
                              <p:par>
                                <p:cTn id="77" presetID="54830208" presetClass="entr" presetSubtype="90178000" fill="hold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3700"/>
                            </p:stCondLst>
                            <p:childTnLst>
                              <p:par>
                                <p:cTn id="80" presetID="54830208" presetClass="entr" presetSubtype="90178088" fill="hold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5800"/>
                            </p:stCondLst>
                            <p:childTnLst>
                              <p:par>
                                <p:cTn id="83" presetID="54830208" presetClass="entr" presetSubtype="9017796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83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8801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9302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9803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9" grpId="0" autoUpdateAnimBg="0"/>
      <p:bldP spid="20510" grpId="0" autoUpdateAnimBg="0"/>
      <p:bldP spid="20511" grpId="0" autoUpdateAnimBg="0"/>
      <p:bldP spid="20512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|1.1|5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.4"/>
</p:tagLst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1564</Words>
  <Application>Microsoft Macintosh PowerPoint</Application>
  <PresentationFormat>Custom</PresentationFormat>
  <Paragraphs>500</Paragraphs>
  <Slides>60</Slides>
  <Notes>51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Adobe 繁黑體 Std B</vt:lpstr>
      <vt:lpstr>Myriad Pro</vt:lpstr>
      <vt:lpstr>Myriad Pro Bold</vt:lpstr>
      <vt:lpstr>Times New Roman Bold</vt:lpstr>
      <vt:lpstr>Arial</vt:lpstr>
      <vt:lpstr>Calibri</vt:lpstr>
      <vt:lpstr>Cambria Math</vt:lpstr>
      <vt:lpstr>Helvetica</vt:lpstr>
      <vt:lpstr>Helvetica Light</vt:lpstr>
      <vt:lpstr>Lucida Grande</vt:lpstr>
      <vt:lpstr>Tema de Office</vt:lpstr>
      <vt:lpstr>PowerPoint Presentation</vt:lpstr>
      <vt:lpstr>Review</vt:lpstr>
      <vt:lpstr>PowerPoint Presentation</vt:lpstr>
      <vt:lpstr>Problem Statement</vt:lpstr>
      <vt:lpstr>Problem Statement</vt:lpstr>
      <vt:lpstr>Seminal work (Example-based)</vt:lpstr>
      <vt:lpstr>Semantic Photo Synthesis</vt:lpstr>
      <vt:lpstr>Semantic Photo Synthesis [EG’06]</vt:lpstr>
      <vt:lpstr>Semantic Photo Synthesis</vt:lpstr>
      <vt:lpstr>Semantic Photo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CNNs as a Perceptual Metric</vt:lpstr>
      <vt:lpstr>CNNs as a Perceptual Metric</vt:lpstr>
      <vt:lpstr>Learning with Perceptual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Curse of Dimensionality</vt:lpstr>
      <vt:lpstr>PowerPoint Presentation</vt:lpstr>
      <vt:lpstr>pix2pixHD: 2048×1024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2017-05-10T09:46:49Z</cp:lastPrinted>
  <dcterms:created xsi:type="dcterms:W3CDTF">2016-01-01T05:41:51Z</dcterms:created>
  <dcterms:modified xsi:type="dcterms:W3CDTF">2021-03-10T19:32:57Z</dcterms:modified>
</cp:coreProperties>
</file>